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8" r:id="rId2"/>
    <p:sldId id="259" r:id="rId3"/>
    <p:sldId id="358" r:id="rId4"/>
    <p:sldId id="356" r:id="rId5"/>
    <p:sldId id="346" r:id="rId6"/>
    <p:sldId id="386" r:id="rId7"/>
    <p:sldId id="388" r:id="rId8"/>
    <p:sldId id="284" r:id="rId9"/>
    <p:sldId id="397" r:id="rId10"/>
    <p:sldId id="365" r:id="rId11"/>
    <p:sldId id="366" r:id="rId12"/>
    <p:sldId id="297" r:id="rId13"/>
    <p:sldId id="298" r:id="rId14"/>
    <p:sldId id="367" r:id="rId15"/>
    <p:sldId id="263" r:id="rId16"/>
    <p:sldId id="398" r:id="rId17"/>
    <p:sldId id="400" r:id="rId18"/>
    <p:sldId id="273" r:id="rId19"/>
    <p:sldId id="323" r:id="rId20"/>
    <p:sldId id="275" r:id="rId21"/>
    <p:sldId id="372" r:id="rId22"/>
    <p:sldId id="332" r:id="rId23"/>
    <p:sldId id="401" r:id="rId24"/>
    <p:sldId id="268" r:id="rId25"/>
    <p:sldId id="335" r:id="rId26"/>
    <p:sldId id="373" r:id="rId27"/>
    <p:sldId id="389" r:id="rId28"/>
    <p:sldId id="350" r:id="rId29"/>
    <p:sldId id="399" r:id="rId30"/>
    <p:sldId id="395" r:id="rId31"/>
    <p:sldId id="257" r:id="rId32"/>
    <p:sldId id="272" r:id="rId33"/>
    <p:sldId id="296" r:id="rId34"/>
    <p:sldId id="390" r:id="rId35"/>
    <p:sldId id="286" r:id="rId36"/>
    <p:sldId id="269" r:id="rId37"/>
    <p:sldId id="396" r:id="rId38"/>
    <p:sldId id="315" r:id="rId39"/>
    <p:sldId id="391" r:id="rId40"/>
    <p:sldId id="392" r:id="rId41"/>
    <p:sldId id="393" r:id="rId42"/>
    <p:sldId id="394" r:id="rId43"/>
    <p:sldId id="382" r:id="rId44"/>
    <p:sldId id="329" r:id="rId45"/>
    <p:sldId id="295" r:id="rId46"/>
    <p:sldId id="381" r:id="rId47"/>
    <p:sldId id="336" r:id="rId48"/>
  </p:sldIdLst>
  <p:sldSz cx="7559675" cy="10691813"/>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A347"/>
    <a:srgbClr val="192E1B"/>
    <a:srgbClr val="18301A"/>
    <a:srgbClr val="293991"/>
    <a:srgbClr val="F1592A"/>
    <a:srgbClr val="F4792B"/>
    <a:srgbClr val="F7941D"/>
    <a:srgbClr val="00AD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59" autoAdjust="0"/>
    <p:restoredTop sz="94660"/>
  </p:normalViewPr>
  <p:slideViewPr>
    <p:cSldViewPr snapToGrid="0">
      <p:cViewPr varScale="1">
        <p:scale>
          <a:sx n="72" d="100"/>
          <a:sy n="72" d="100"/>
        </p:scale>
        <p:origin x="314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fr-FR"/>
              <a:t>Modifiez le style du titre</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5EC6D6EF-6C98-4377-AFA7-1FA8E9B3BE9F}" type="datetimeFigureOut">
              <a:rPr lang="fr-FR" smtClean="0"/>
              <a:t>12/04/2024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4C1D219-2ED8-460F-9FB3-A1691EDCF43C}" type="slidenum">
              <a:rPr lang="fr-FR" smtClean="0"/>
              <a:t>‹N°›</a:t>
            </a:fld>
            <a:endParaRPr lang="fr-FR"/>
          </a:p>
        </p:txBody>
      </p:sp>
    </p:spTree>
    <p:extLst>
      <p:ext uri="{BB962C8B-B14F-4D97-AF65-F5344CB8AC3E}">
        <p14:creationId xmlns:p14="http://schemas.microsoft.com/office/powerpoint/2010/main" val="4071958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EC6D6EF-6C98-4377-AFA7-1FA8E9B3BE9F}" type="datetimeFigureOut">
              <a:rPr lang="fr-FR" smtClean="0"/>
              <a:t>12/04/2024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4C1D219-2ED8-460F-9FB3-A1691EDCF43C}" type="slidenum">
              <a:rPr lang="fr-FR" smtClean="0"/>
              <a:t>‹N°›</a:t>
            </a:fld>
            <a:endParaRPr lang="fr-FR"/>
          </a:p>
        </p:txBody>
      </p:sp>
    </p:spTree>
    <p:extLst>
      <p:ext uri="{BB962C8B-B14F-4D97-AF65-F5344CB8AC3E}">
        <p14:creationId xmlns:p14="http://schemas.microsoft.com/office/powerpoint/2010/main" val="689261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EC6D6EF-6C98-4377-AFA7-1FA8E9B3BE9F}" type="datetimeFigureOut">
              <a:rPr lang="fr-FR" smtClean="0"/>
              <a:t>12/04/2024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4C1D219-2ED8-460F-9FB3-A1691EDCF43C}" type="slidenum">
              <a:rPr lang="fr-FR" smtClean="0"/>
              <a:t>‹N°›</a:t>
            </a:fld>
            <a:endParaRPr lang="fr-FR"/>
          </a:p>
        </p:txBody>
      </p:sp>
    </p:spTree>
    <p:extLst>
      <p:ext uri="{BB962C8B-B14F-4D97-AF65-F5344CB8AC3E}">
        <p14:creationId xmlns:p14="http://schemas.microsoft.com/office/powerpoint/2010/main" val="2576583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EC6D6EF-6C98-4377-AFA7-1FA8E9B3BE9F}" type="datetimeFigureOut">
              <a:rPr lang="fr-FR" smtClean="0"/>
              <a:t>12/04/2024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4C1D219-2ED8-460F-9FB3-A1691EDCF43C}" type="slidenum">
              <a:rPr lang="fr-FR" smtClean="0"/>
              <a:t>‹N°›</a:t>
            </a:fld>
            <a:endParaRPr lang="fr-FR"/>
          </a:p>
        </p:txBody>
      </p:sp>
    </p:spTree>
    <p:extLst>
      <p:ext uri="{BB962C8B-B14F-4D97-AF65-F5344CB8AC3E}">
        <p14:creationId xmlns:p14="http://schemas.microsoft.com/office/powerpoint/2010/main" val="2869409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fr-FR"/>
              <a:t>Modifiez le style du titre</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5EC6D6EF-6C98-4377-AFA7-1FA8E9B3BE9F}" type="datetimeFigureOut">
              <a:rPr lang="fr-FR" smtClean="0"/>
              <a:t>12/04/2024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4C1D219-2ED8-460F-9FB3-A1691EDCF43C}" type="slidenum">
              <a:rPr lang="fr-FR" smtClean="0"/>
              <a:t>‹N°›</a:t>
            </a:fld>
            <a:endParaRPr lang="fr-FR"/>
          </a:p>
        </p:txBody>
      </p:sp>
    </p:spTree>
    <p:extLst>
      <p:ext uri="{BB962C8B-B14F-4D97-AF65-F5344CB8AC3E}">
        <p14:creationId xmlns:p14="http://schemas.microsoft.com/office/powerpoint/2010/main" val="2360976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5EC6D6EF-6C98-4377-AFA7-1FA8E9B3BE9F}" type="datetimeFigureOut">
              <a:rPr lang="fr-FR" smtClean="0"/>
              <a:t>12/04/2024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4C1D219-2ED8-460F-9FB3-A1691EDCF43C}" type="slidenum">
              <a:rPr lang="fr-FR" smtClean="0"/>
              <a:t>‹N°›</a:t>
            </a:fld>
            <a:endParaRPr lang="fr-FR"/>
          </a:p>
        </p:txBody>
      </p:sp>
    </p:spTree>
    <p:extLst>
      <p:ext uri="{BB962C8B-B14F-4D97-AF65-F5344CB8AC3E}">
        <p14:creationId xmlns:p14="http://schemas.microsoft.com/office/powerpoint/2010/main" val="2539223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fr-FR"/>
              <a:t>Modifiez le style du titre</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fr-FR"/>
              <a:t>Cliquez pour modifier les styles du texte du masque</a:t>
            </a:r>
          </a:p>
        </p:txBody>
      </p:sp>
      <p:sp>
        <p:nvSpPr>
          <p:cNvPr id="4" name="Content Placeholder 3"/>
          <p:cNvSpPr>
            <a:spLocks noGrp="1"/>
          </p:cNvSpPr>
          <p:nvPr>
            <p:ph sz="half" idx="2"/>
          </p:nvPr>
        </p:nvSpPr>
        <p:spPr>
          <a:xfrm>
            <a:off x="520713" y="3905482"/>
            <a:ext cx="3198096" cy="57443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fr-FR"/>
              <a:t>Cliquez pour modifier les styles du texte du masque</a:t>
            </a:r>
          </a:p>
        </p:txBody>
      </p:sp>
      <p:sp>
        <p:nvSpPr>
          <p:cNvPr id="6" name="Content Placeholder 5"/>
          <p:cNvSpPr>
            <a:spLocks noGrp="1"/>
          </p:cNvSpPr>
          <p:nvPr>
            <p:ph sz="quarter" idx="4"/>
          </p:nvPr>
        </p:nvSpPr>
        <p:spPr>
          <a:xfrm>
            <a:off x="3827086" y="3905482"/>
            <a:ext cx="3213847" cy="57443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5EC6D6EF-6C98-4377-AFA7-1FA8E9B3BE9F}" type="datetimeFigureOut">
              <a:rPr lang="fr-FR" smtClean="0"/>
              <a:t>12/04/2024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4C1D219-2ED8-460F-9FB3-A1691EDCF43C}" type="slidenum">
              <a:rPr lang="fr-FR" smtClean="0"/>
              <a:t>‹N°›</a:t>
            </a:fld>
            <a:endParaRPr lang="fr-FR"/>
          </a:p>
        </p:txBody>
      </p:sp>
    </p:spTree>
    <p:extLst>
      <p:ext uri="{BB962C8B-B14F-4D97-AF65-F5344CB8AC3E}">
        <p14:creationId xmlns:p14="http://schemas.microsoft.com/office/powerpoint/2010/main" val="1455360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5EC6D6EF-6C98-4377-AFA7-1FA8E9B3BE9F}" type="datetimeFigureOut">
              <a:rPr lang="fr-FR" smtClean="0"/>
              <a:t>12/04/2024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24C1D219-2ED8-460F-9FB3-A1691EDCF43C}" type="slidenum">
              <a:rPr lang="fr-FR" smtClean="0"/>
              <a:t>‹N°›</a:t>
            </a:fld>
            <a:endParaRPr lang="fr-FR"/>
          </a:p>
        </p:txBody>
      </p:sp>
    </p:spTree>
    <p:extLst>
      <p:ext uri="{BB962C8B-B14F-4D97-AF65-F5344CB8AC3E}">
        <p14:creationId xmlns:p14="http://schemas.microsoft.com/office/powerpoint/2010/main" val="2571872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C6D6EF-6C98-4377-AFA7-1FA8E9B3BE9F}" type="datetimeFigureOut">
              <a:rPr lang="fr-FR" smtClean="0"/>
              <a:t>12/04/2024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24C1D219-2ED8-460F-9FB3-A1691EDCF43C}" type="slidenum">
              <a:rPr lang="fr-FR" smtClean="0"/>
              <a:t>‹N°›</a:t>
            </a:fld>
            <a:endParaRPr lang="fr-FR"/>
          </a:p>
        </p:txBody>
      </p:sp>
    </p:spTree>
    <p:extLst>
      <p:ext uri="{BB962C8B-B14F-4D97-AF65-F5344CB8AC3E}">
        <p14:creationId xmlns:p14="http://schemas.microsoft.com/office/powerpoint/2010/main" val="2008124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fr-FR"/>
              <a:t>Modifiez le style du titre</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EC6D6EF-6C98-4377-AFA7-1FA8E9B3BE9F}" type="datetimeFigureOut">
              <a:rPr lang="fr-FR" smtClean="0"/>
              <a:t>12/04/2024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4C1D219-2ED8-460F-9FB3-A1691EDCF43C}" type="slidenum">
              <a:rPr lang="fr-FR" smtClean="0"/>
              <a:t>‹N°›</a:t>
            </a:fld>
            <a:endParaRPr lang="fr-FR"/>
          </a:p>
        </p:txBody>
      </p:sp>
    </p:spTree>
    <p:extLst>
      <p:ext uri="{BB962C8B-B14F-4D97-AF65-F5344CB8AC3E}">
        <p14:creationId xmlns:p14="http://schemas.microsoft.com/office/powerpoint/2010/main" val="4234607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fr-FR"/>
              <a:t>Modifiez le style du titre</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fr-FR"/>
              <a:t>Cliquez sur l'icône pour ajouter une image</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EC6D6EF-6C98-4377-AFA7-1FA8E9B3BE9F}" type="datetimeFigureOut">
              <a:rPr lang="fr-FR" smtClean="0"/>
              <a:t>12/04/2024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4C1D219-2ED8-460F-9FB3-A1691EDCF43C}" type="slidenum">
              <a:rPr lang="fr-FR" smtClean="0"/>
              <a:t>‹N°›</a:t>
            </a:fld>
            <a:endParaRPr lang="fr-FR"/>
          </a:p>
        </p:txBody>
      </p:sp>
    </p:spTree>
    <p:extLst>
      <p:ext uri="{BB962C8B-B14F-4D97-AF65-F5344CB8AC3E}">
        <p14:creationId xmlns:p14="http://schemas.microsoft.com/office/powerpoint/2010/main" val="3407068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5EC6D6EF-6C98-4377-AFA7-1FA8E9B3BE9F}" type="datetimeFigureOut">
              <a:rPr lang="fr-FR" smtClean="0"/>
              <a:t>12/04/2024</a:t>
            </a:fld>
            <a:endParaRPr lang="fr-FR"/>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24C1D219-2ED8-460F-9FB3-A1691EDCF43C}" type="slidenum">
              <a:rPr lang="fr-FR" smtClean="0"/>
              <a:t>‹N°›</a:t>
            </a:fld>
            <a:endParaRPr lang="fr-FR"/>
          </a:p>
        </p:txBody>
      </p:sp>
    </p:spTree>
    <p:extLst>
      <p:ext uri="{BB962C8B-B14F-4D97-AF65-F5344CB8AC3E}">
        <p14:creationId xmlns:p14="http://schemas.microsoft.com/office/powerpoint/2010/main" val="110478198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2.jfif"/></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8.jfif"/></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4.jpg"/></Relationships>
</file>

<file path=ppt/slides/_rels/slide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5.jpg"/></Relationships>
</file>

<file path=ppt/slides/_rels/slide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6.jpg"/></Relationships>
</file>

<file path=ppt/slides/_rels/slide4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8.jpg"/></Relationships>
</file>

<file path=ppt/slides/_rels/slide4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9.gif"/></Relationships>
</file>

<file path=ppt/slides/_rels/slide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e 24">
            <a:extLst>
              <a:ext uri="{FF2B5EF4-FFF2-40B4-BE49-F238E27FC236}">
                <a16:creationId xmlns:a16="http://schemas.microsoft.com/office/drawing/2014/main" id="{D02E1A9F-AE47-461D-1504-FDDF8E39C8C5}"/>
              </a:ext>
            </a:extLst>
          </p:cNvPr>
          <p:cNvGrpSpPr/>
          <p:nvPr/>
        </p:nvGrpSpPr>
        <p:grpSpPr>
          <a:xfrm>
            <a:off x="-3" y="0"/>
            <a:ext cx="7559680" cy="10693220"/>
            <a:chOff x="-3" y="0"/>
            <a:chExt cx="7559680" cy="10693220"/>
          </a:xfrm>
        </p:grpSpPr>
        <p:pic>
          <p:nvPicPr>
            <p:cNvPr id="15" name="Image 14" descr="Une image contenant diagramme&#10;&#10;Description générée automatiquement">
              <a:extLst>
                <a:ext uri="{FF2B5EF4-FFF2-40B4-BE49-F238E27FC236}">
                  <a16:creationId xmlns:a16="http://schemas.microsoft.com/office/drawing/2014/main" id="{57586C19-232F-7828-5ED5-EBADE76E527D}"/>
                </a:ext>
              </a:extLst>
            </p:cNvPr>
            <p:cNvPicPr>
              <a:picLocks noChangeAspect="1"/>
            </p:cNvPicPr>
            <p:nvPr/>
          </p:nvPicPr>
          <p:blipFill rotWithShape="1">
            <a:blip r:embed="rId2">
              <a:extLst>
                <a:ext uri="{28A0092B-C50C-407E-A947-70E740481C1C}">
                  <a14:useLocalDpi xmlns:a14="http://schemas.microsoft.com/office/drawing/2010/main" val="0"/>
                </a:ext>
              </a:extLst>
            </a:blip>
            <a:srcRect t="6652"/>
            <a:stretch/>
          </p:blipFill>
          <p:spPr>
            <a:xfrm>
              <a:off x="3" y="0"/>
              <a:ext cx="7559670" cy="9980613"/>
            </a:xfrm>
            <a:prstGeom prst="rect">
              <a:avLst/>
            </a:prstGeom>
          </p:spPr>
        </p:pic>
        <p:sp>
          <p:nvSpPr>
            <p:cNvPr id="16" name="Rectangle 15">
              <a:extLst>
                <a:ext uri="{FF2B5EF4-FFF2-40B4-BE49-F238E27FC236}">
                  <a16:creationId xmlns:a16="http://schemas.microsoft.com/office/drawing/2014/main" id="{978D3A5C-8A4E-E856-40A0-35EDE1BBBE26}"/>
                </a:ext>
              </a:extLst>
            </p:cNvPr>
            <p:cNvSpPr/>
            <p:nvPr/>
          </p:nvSpPr>
          <p:spPr>
            <a:xfrm>
              <a:off x="0" y="7170057"/>
              <a:ext cx="7559677" cy="2203162"/>
            </a:xfrm>
            <a:prstGeom prst="rect">
              <a:avLst/>
            </a:prstGeom>
            <a:solidFill>
              <a:srgbClr val="192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2B696371-3EC1-5BE0-2F6A-3D619FBD98A0}"/>
                </a:ext>
              </a:extLst>
            </p:cNvPr>
            <p:cNvSpPr/>
            <p:nvPr/>
          </p:nvSpPr>
          <p:spPr>
            <a:xfrm>
              <a:off x="6974117" y="6662057"/>
              <a:ext cx="585560" cy="2336800"/>
            </a:xfrm>
            <a:prstGeom prst="rect">
              <a:avLst/>
            </a:prstGeom>
            <a:solidFill>
              <a:srgbClr val="192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28F3616C-E9FE-B7AE-C98F-981ECB5168B5}"/>
                </a:ext>
              </a:extLst>
            </p:cNvPr>
            <p:cNvSpPr/>
            <p:nvPr/>
          </p:nvSpPr>
          <p:spPr>
            <a:xfrm>
              <a:off x="5268689" y="7170057"/>
              <a:ext cx="1705428" cy="1698171"/>
            </a:xfrm>
            <a:prstGeom prst="rect">
              <a:avLst/>
            </a:prstGeom>
            <a:solidFill>
              <a:srgbClr val="192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587D9583-663C-26E5-F0E2-CE46F45CCF78}"/>
                </a:ext>
              </a:extLst>
            </p:cNvPr>
            <p:cNvSpPr/>
            <p:nvPr/>
          </p:nvSpPr>
          <p:spPr>
            <a:xfrm>
              <a:off x="6531431" y="6474432"/>
              <a:ext cx="585560" cy="2336800"/>
            </a:xfrm>
            <a:prstGeom prst="rect">
              <a:avLst/>
            </a:prstGeom>
            <a:solidFill>
              <a:srgbClr val="192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845CDC96-B389-CE9C-979D-A835080D10A3}"/>
                </a:ext>
              </a:extLst>
            </p:cNvPr>
            <p:cNvSpPr/>
            <p:nvPr/>
          </p:nvSpPr>
          <p:spPr>
            <a:xfrm>
              <a:off x="3" y="7482115"/>
              <a:ext cx="2539999" cy="2336800"/>
            </a:xfrm>
            <a:prstGeom prst="rect">
              <a:avLst/>
            </a:prstGeom>
            <a:solidFill>
              <a:srgbClr val="192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47FEA22E-01DE-D83F-9F43-937960AA1D95}"/>
                </a:ext>
              </a:extLst>
            </p:cNvPr>
            <p:cNvSpPr/>
            <p:nvPr/>
          </p:nvSpPr>
          <p:spPr>
            <a:xfrm rot="2582936">
              <a:off x="2441216" y="7445829"/>
              <a:ext cx="585560" cy="2336800"/>
            </a:xfrm>
            <a:prstGeom prst="rect">
              <a:avLst/>
            </a:prstGeom>
            <a:solidFill>
              <a:srgbClr val="192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A65BB55C-B822-146C-C347-9045F777EEC9}"/>
                </a:ext>
              </a:extLst>
            </p:cNvPr>
            <p:cNvSpPr/>
            <p:nvPr/>
          </p:nvSpPr>
          <p:spPr>
            <a:xfrm rot="20202009">
              <a:off x="4523919" y="7990632"/>
              <a:ext cx="585560" cy="1085912"/>
            </a:xfrm>
            <a:prstGeom prst="rect">
              <a:avLst/>
            </a:prstGeom>
            <a:solidFill>
              <a:srgbClr val="192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16BEC0CA-8651-C54C-A705-F1B08232EC60}"/>
                </a:ext>
              </a:extLst>
            </p:cNvPr>
            <p:cNvPicPr>
              <a:picLocks noChangeAspect="1"/>
            </p:cNvPicPr>
            <p:nvPr/>
          </p:nvPicPr>
          <p:blipFill rotWithShape="1">
            <a:blip r:embed="rId3"/>
            <a:srcRect l="1" r="545" b="14460"/>
            <a:stretch/>
          </p:blipFill>
          <p:spPr>
            <a:xfrm>
              <a:off x="-3" y="9295040"/>
              <a:ext cx="7559670" cy="1398180"/>
            </a:xfrm>
            <a:prstGeom prst="rect">
              <a:avLst/>
            </a:prstGeom>
          </p:spPr>
        </p:pic>
      </p:grpSp>
      <p:sp>
        <p:nvSpPr>
          <p:cNvPr id="2" name="Titre 1">
            <a:extLst>
              <a:ext uri="{FF2B5EF4-FFF2-40B4-BE49-F238E27FC236}">
                <a16:creationId xmlns:a16="http://schemas.microsoft.com/office/drawing/2014/main" id="{525892E9-09D3-466D-A8DC-A058E97E00D7}"/>
              </a:ext>
            </a:extLst>
          </p:cNvPr>
          <p:cNvSpPr>
            <a:spLocks noGrp="1"/>
          </p:cNvSpPr>
          <p:nvPr>
            <p:ph type="title"/>
          </p:nvPr>
        </p:nvSpPr>
        <p:spPr>
          <a:xfrm>
            <a:off x="-34310" y="6671961"/>
            <a:ext cx="7559675" cy="3255434"/>
          </a:xfrm>
        </p:spPr>
        <p:txBody>
          <a:bodyPr>
            <a:normAutofit/>
          </a:bodyPr>
          <a:lstStyle/>
          <a:p>
            <a:pPr algn="ctr"/>
            <a:r>
              <a:rPr lang="fr-FR" sz="4000" b="1" dirty="0">
                <a:solidFill>
                  <a:schemeClr val="bg1"/>
                </a:solidFill>
              </a:rPr>
              <a:t>PROFIL DES </a:t>
            </a:r>
            <a:br>
              <a:rPr lang="fr-FR" sz="4000" b="1" dirty="0">
                <a:solidFill>
                  <a:schemeClr val="bg1"/>
                </a:solidFill>
              </a:rPr>
            </a:br>
            <a:r>
              <a:rPr lang="fr-FR" sz="4000" b="1" dirty="0">
                <a:solidFill>
                  <a:schemeClr val="bg1"/>
                </a:solidFill>
              </a:rPr>
              <a:t>ORATEURS  &amp; INTERVENANTS</a:t>
            </a:r>
          </a:p>
        </p:txBody>
      </p:sp>
      <p:sp>
        <p:nvSpPr>
          <p:cNvPr id="26" name="Rectangle : coins arrondis 25">
            <a:extLst>
              <a:ext uri="{FF2B5EF4-FFF2-40B4-BE49-F238E27FC236}">
                <a16:creationId xmlns:a16="http://schemas.microsoft.com/office/drawing/2014/main" id="{47832253-B74D-25CB-487B-94143B5E5B98}"/>
              </a:ext>
            </a:extLst>
          </p:cNvPr>
          <p:cNvSpPr/>
          <p:nvPr/>
        </p:nvSpPr>
        <p:spPr>
          <a:xfrm>
            <a:off x="408373" y="7458438"/>
            <a:ext cx="6674307" cy="1682480"/>
          </a:xfrm>
          <a:prstGeom prst="roundRect">
            <a:avLst/>
          </a:prstGeom>
          <a:noFill/>
          <a:ln>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83976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8D9B2-2D2F-40A2-97E2-E4156F461252}"/>
              </a:ext>
            </a:extLst>
          </p:cNvPr>
          <p:cNvSpPr>
            <a:spLocks noGrp="1"/>
          </p:cNvSpPr>
          <p:nvPr>
            <p:ph type="ctrTitle"/>
          </p:nvPr>
        </p:nvSpPr>
        <p:spPr>
          <a:xfrm>
            <a:off x="1775957" y="2188308"/>
            <a:ext cx="4007757" cy="1358622"/>
          </a:xfrm>
        </p:spPr>
        <p:txBody>
          <a:bodyPr>
            <a:normAutofit/>
          </a:bodyPr>
          <a:lstStyle/>
          <a:p>
            <a:r>
              <a:rPr lang="fr-FR" sz="3375" b="1" dirty="0">
                <a:solidFill>
                  <a:srgbClr val="18301A"/>
                </a:solidFill>
                <a:latin typeface="Arial" panose="020B0604020202020204" pitchFamily="34" charset="0"/>
                <a:cs typeface="Arial" panose="020B0604020202020204" pitchFamily="34" charset="0"/>
              </a:rPr>
              <a:t>Eric</a:t>
            </a:r>
            <a:br>
              <a:rPr lang="fr-FR" sz="3375" b="1" dirty="0">
                <a:solidFill>
                  <a:srgbClr val="18301A"/>
                </a:solidFill>
                <a:latin typeface="Arial" panose="020B0604020202020204" pitchFamily="34" charset="0"/>
                <a:cs typeface="Arial" panose="020B0604020202020204" pitchFamily="34" charset="0"/>
              </a:rPr>
            </a:br>
            <a:r>
              <a:rPr lang="fr-FR" sz="3375" b="1" dirty="0">
                <a:solidFill>
                  <a:srgbClr val="18301A"/>
                </a:solidFill>
                <a:latin typeface="Arial" panose="020B0604020202020204" pitchFamily="34" charset="0"/>
                <a:cs typeface="Arial" panose="020B0604020202020204" pitchFamily="34" charset="0"/>
              </a:rPr>
              <a:t>DELAPORTE</a:t>
            </a:r>
          </a:p>
        </p:txBody>
      </p:sp>
      <p:sp>
        <p:nvSpPr>
          <p:cNvPr id="3" name="Sous-titre 2">
            <a:extLst>
              <a:ext uri="{FF2B5EF4-FFF2-40B4-BE49-F238E27FC236}">
                <a16:creationId xmlns:a16="http://schemas.microsoft.com/office/drawing/2014/main" id="{D9A4EC38-3362-463E-8D51-3E5C89020CFD}"/>
              </a:ext>
            </a:extLst>
          </p:cNvPr>
          <p:cNvSpPr>
            <a:spLocks noGrp="1"/>
          </p:cNvSpPr>
          <p:nvPr>
            <p:ph type="subTitle" idx="1"/>
          </p:nvPr>
        </p:nvSpPr>
        <p:spPr>
          <a:xfrm>
            <a:off x="955778" y="5009474"/>
            <a:ext cx="5741574" cy="5121429"/>
          </a:xfrm>
        </p:spPr>
        <p:txBody>
          <a:bodyPr>
            <a:normAutofit/>
          </a:bodyPr>
          <a:lstStyle/>
          <a:p>
            <a:pPr algn="just"/>
            <a:r>
              <a:rPr lang="fr-FR" sz="1200" b="0" i="0" dirty="0">
                <a:solidFill>
                  <a:srgbClr val="444444"/>
                </a:solidFill>
                <a:effectLst/>
                <a:latin typeface="Arial" panose="020B0604020202020204" pitchFamily="34" charset="0"/>
              </a:rPr>
              <a:t>Chercheur à l'Inserm à ses débuts, Eric Delaporte rejoint l'ORSTOM en 1994 pour prendre la direction du Grand programme sida. Lorsque l'ORSTOM devient l'IRD, il crée une première unité sur le VIH/Sida, associant anthropologues, virologues et infectiologues. Il crée ensuite la première unité mixte IRD-Université de Montpellier, puis une unité mixte internationale avec les universités de Yaoundé et de Dakar.</a:t>
            </a:r>
          </a:p>
          <a:p>
            <a:pPr algn="just"/>
            <a:r>
              <a:rPr lang="fr-FR" sz="1200" b="0" i="0" dirty="0">
                <a:solidFill>
                  <a:srgbClr val="444444"/>
                </a:solidFill>
                <a:effectLst/>
                <a:latin typeface="Arial" panose="020B0604020202020204" pitchFamily="34" charset="0"/>
              </a:rPr>
              <a:t>De façon constante, il mène initialement avec son unité des travaux de recherche pluridisciplinaire sur l'origine du virus du sida, puis sur de nombreuses autres infections émergentes. Il travaille aussi sur la problématique de l'accès aux traitements antirétroviraux en Afrique à travers des projets engagés de recherche opérationnelle.</a:t>
            </a:r>
          </a:p>
          <a:p>
            <a:pPr algn="just"/>
            <a:r>
              <a:rPr lang="fr-FR" sz="1200" b="0" i="0" dirty="0">
                <a:solidFill>
                  <a:srgbClr val="444444"/>
                </a:solidFill>
                <a:effectLst/>
                <a:latin typeface="Arial" panose="020B0604020202020204" pitchFamily="34" charset="0"/>
              </a:rPr>
              <a:t>En 2015, l'unité </a:t>
            </a:r>
            <a:r>
              <a:rPr lang="fr-FR" sz="1200" b="0" i="0" dirty="0" err="1">
                <a:solidFill>
                  <a:srgbClr val="444444"/>
                </a:solidFill>
                <a:effectLst/>
                <a:latin typeface="Arial" panose="020B0604020202020204" pitchFamily="34" charset="0"/>
              </a:rPr>
              <a:t>TransVIHMI</a:t>
            </a:r>
            <a:r>
              <a:rPr lang="fr-FR" sz="1200" b="0" i="0" dirty="0">
                <a:solidFill>
                  <a:srgbClr val="444444"/>
                </a:solidFill>
                <a:effectLst/>
                <a:latin typeface="Arial" panose="020B0604020202020204" pitchFamily="34" charset="0"/>
              </a:rPr>
              <a:t>, qu'il dirige, s'engage dans la lutte face à l'épidémie du virus Ebola, d'abord en Guinée, puis en République démocratique du Congo.</a:t>
            </a:r>
          </a:p>
          <a:p>
            <a:pPr algn="just"/>
            <a:r>
              <a:rPr lang="fr-FR" sz="1200" b="0" i="0" dirty="0">
                <a:solidFill>
                  <a:srgbClr val="444444"/>
                </a:solidFill>
                <a:effectLst/>
                <a:latin typeface="Arial" panose="020B0604020202020204" pitchFamily="34" charset="0"/>
              </a:rPr>
              <a:t>Aujourd'hui, les maladies infectieuses émergentes sont au cœur de ses recherches.</a:t>
            </a:r>
          </a:p>
          <a:p>
            <a:pPr algn="just"/>
            <a:r>
              <a:rPr lang="fr-FR" sz="1200" b="0" i="0" dirty="0">
                <a:solidFill>
                  <a:srgbClr val="444444"/>
                </a:solidFill>
                <a:effectLst/>
                <a:latin typeface="Arial" panose="020B0604020202020204" pitchFamily="34" charset="0"/>
              </a:rPr>
              <a:t>Formations et renforcement des capacités font partie intégrante de ses projets. En 1994, il crée et coordonne le site ANRS du Sénégal, puis celui du Cameroun en 2005. Par la suite, il contribue à la création des Plateformes de recherche en santé mondiale (PRISME), lancées en Guinée en 2022 et en République démocratique du Congo en 2023.</a:t>
            </a:r>
          </a:p>
          <a:p>
            <a:pPr algn="just"/>
            <a:r>
              <a:rPr lang="fr-FR" sz="1200" b="0" i="0" dirty="0">
                <a:solidFill>
                  <a:srgbClr val="444444"/>
                </a:solidFill>
                <a:effectLst/>
                <a:latin typeface="Arial" panose="020B0604020202020204" pitchFamily="34" charset="0"/>
              </a:rPr>
              <a:t>Il a été membre de différentes commissions de l’ANRS, de l'université de Montpellier, de l'INSERM, de l'OMS et de l'UE, et a dirigé le département santé-société de l'IRD en 2015-2016.</a:t>
            </a:r>
          </a:p>
          <a:p>
            <a:pPr algn="just"/>
            <a:r>
              <a:rPr lang="fr-FR" sz="1200" b="0" i="0" dirty="0">
                <a:solidFill>
                  <a:srgbClr val="444444"/>
                </a:solidFill>
                <a:effectLst/>
                <a:latin typeface="Arial" panose="020B0604020202020204" pitchFamily="34" charset="0"/>
              </a:rPr>
              <a:t>Décoré de la Légion d'Honneur en 2022, Eric Delaporte est également Officier de l'Ordre national du lion du Sénégal et Chevalier de l'Ordre national du mérite du Sénégal pour sa contribution à la lutte contre le sida dans ce pays.</a:t>
            </a:r>
          </a:p>
        </p:txBody>
      </p:sp>
      <p:sp>
        <p:nvSpPr>
          <p:cNvPr id="8" name="ZoneTexte 7">
            <a:extLst>
              <a:ext uri="{FF2B5EF4-FFF2-40B4-BE49-F238E27FC236}">
                <a16:creationId xmlns:a16="http://schemas.microsoft.com/office/drawing/2014/main" id="{73390343-705C-4E7F-8D18-7207F5BD1A4F}"/>
              </a:ext>
            </a:extLst>
          </p:cNvPr>
          <p:cNvSpPr txBox="1"/>
          <p:nvPr/>
        </p:nvSpPr>
        <p:spPr>
          <a:xfrm>
            <a:off x="955778" y="3743520"/>
            <a:ext cx="5741574" cy="1200329"/>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Mercredi 17 avril 2024</a:t>
            </a:r>
          </a:p>
          <a:p>
            <a:r>
              <a:rPr lang="fr-FR" sz="1125" b="1" dirty="0">
                <a:solidFill>
                  <a:srgbClr val="F7A347"/>
                </a:solidFill>
                <a:latin typeface="Arial" panose="020B0604020202020204" pitchFamily="34" charset="0"/>
              </a:rPr>
              <a:t>17h15 •  </a:t>
            </a:r>
            <a:r>
              <a:rPr lang="fr-FR" sz="1125" dirty="0">
                <a:solidFill>
                  <a:srgbClr val="F7A347"/>
                </a:solidFill>
                <a:latin typeface="Arial" panose="020B0604020202020204" pitchFamily="34" charset="0"/>
              </a:rPr>
              <a:t>Modération symposium ANRS MIE – OMS : Perspectives de recherche thérapeutique sur VIH/Sida en Afrique </a:t>
            </a:r>
          </a:p>
          <a:p>
            <a:endParaRPr lang="fr-FR" sz="1125" dirty="0">
              <a:solidFill>
                <a:srgbClr val="F7A347"/>
              </a:solidFill>
              <a:latin typeface="Arial" panose="020B0604020202020204" pitchFamily="34" charset="0"/>
            </a:endParaRPr>
          </a:p>
          <a:p>
            <a:r>
              <a:rPr lang="fr-FR" sz="1350" b="1" dirty="0">
                <a:solidFill>
                  <a:srgbClr val="F7A347"/>
                </a:solidFill>
                <a:latin typeface="Arial" panose="020B0604020202020204" pitchFamily="34" charset="0"/>
              </a:rPr>
              <a:t>Vendredi 19 avril 2024 </a:t>
            </a:r>
          </a:p>
          <a:p>
            <a:r>
              <a:rPr lang="fr-FR" sz="1125" b="1" dirty="0">
                <a:solidFill>
                  <a:srgbClr val="F7A347"/>
                </a:solidFill>
                <a:latin typeface="Arial" panose="020B0604020202020204" pitchFamily="34" charset="0"/>
              </a:rPr>
              <a:t>08h30 • </a:t>
            </a:r>
            <a:r>
              <a:rPr lang="fr-FR" sz="1125" dirty="0">
                <a:solidFill>
                  <a:srgbClr val="F7A347"/>
                </a:solidFill>
                <a:latin typeface="Arial" panose="020B0604020202020204" pitchFamily="34" charset="0"/>
              </a:rPr>
              <a:t>Modération de la SP22 VIH et thérapeutique 3</a:t>
            </a:r>
            <a:endParaRPr lang="fr-FR" sz="1125" dirty="0">
              <a:solidFill>
                <a:srgbClr val="F7A347"/>
              </a:solidFill>
            </a:endParaRPr>
          </a:p>
        </p:txBody>
      </p:sp>
      <p:grpSp>
        <p:nvGrpSpPr>
          <p:cNvPr id="14" name="Image 4" descr="Utilisateur avec un remplissage uni">
            <a:extLst>
              <a:ext uri="{FF2B5EF4-FFF2-40B4-BE49-F238E27FC236}">
                <a16:creationId xmlns:a16="http://schemas.microsoft.com/office/drawing/2014/main" id="{B31F0F4F-DF12-48BD-AFB0-2459853DFD3B}"/>
              </a:ext>
            </a:extLst>
          </p:cNvPr>
          <p:cNvGrpSpPr/>
          <p:nvPr/>
        </p:nvGrpSpPr>
        <p:grpSpPr>
          <a:xfrm>
            <a:off x="1563675" y="798145"/>
            <a:ext cx="1404784" cy="1499763"/>
            <a:chOff x="2142044" y="1418914"/>
            <a:chExt cx="2497393" cy="2666245"/>
          </a:xfrm>
          <a:solidFill>
            <a:srgbClr val="293991"/>
          </a:solidFill>
        </p:grpSpPr>
        <p:sp>
          <p:nvSpPr>
            <p:cNvPr id="16" name="Forme libre : forme 15">
              <a:extLst>
                <a:ext uri="{FF2B5EF4-FFF2-40B4-BE49-F238E27FC236}">
                  <a16:creationId xmlns:a16="http://schemas.microsoft.com/office/drawing/2014/main" id="{1EDB48FE-0FF8-465B-BD49-FE6CAE0026F3}"/>
                </a:ext>
              </a:extLst>
            </p:cNvPr>
            <p:cNvSpPr/>
            <p:nvPr/>
          </p:nvSpPr>
          <p:spPr>
            <a:xfrm>
              <a:off x="2766392" y="1418914"/>
              <a:ext cx="1248696" cy="1248706"/>
            </a:xfrm>
            <a:custGeom>
              <a:avLst/>
              <a:gdLst>
                <a:gd name="connsiteX0" fmla="*/ 1248697 w 1248696"/>
                <a:gd name="connsiteY0" fmla="*/ 624353 h 1248706"/>
                <a:gd name="connsiteX1" fmla="*/ 624348 w 1248696"/>
                <a:gd name="connsiteY1" fmla="*/ 1248707 h 1248706"/>
                <a:gd name="connsiteX2" fmla="*/ 0 w 1248696"/>
                <a:gd name="connsiteY2" fmla="*/ 624353 h 1248706"/>
                <a:gd name="connsiteX3" fmla="*/ 624348 w 1248696"/>
                <a:gd name="connsiteY3" fmla="*/ 0 h 1248706"/>
                <a:gd name="connsiteX4" fmla="*/ 1248697 w 1248696"/>
                <a:gd name="connsiteY4" fmla="*/ 624353 h 124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696" h="1248706">
                  <a:moveTo>
                    <a:pt x="1248697" y="624353"/>
                  </a:moveTo>
                  <a:cubicBezTo>
                    <a:pt x="1248697" y="969174"/>
                    <a:pt x="969166" y="1248707"/>
                    <a:pt x="624348" y="1248707"/>
                  </a:cubicBezTo>
                  <a:cubicBezTo>
                    <a:pt x="279530" y="1248707"/>
                    <a:pt x="0" y="969174"/>
                    <a:pt x="0" y="624353"/>
                  </a:cubicBezTo>
                  <a:cubicBezTo>
                    <a:pt x="0" y="279533"/>
                    <a:pt x="279530" y="0"/>
                    <a:pt x="624348" y="0"/>
                  </a:cubicBezTo>
                  <a:cubicBezTo>
                    <a:pt x="969166" y="0"/>
                    <a:pt x="1248697" y="279533"/>
                    <a:pt x="1248697" y="624353"/>
                  </a:cubicBezTo>
                  <a:close/>
                </a:path>
              </a:pathLst>
            </a:custGeom>
            <a:grpFill/>
            <a:ln w="38993" cap="flat">
              <a:noFill/>
              <a:prstDash val="solid"/>
              <a:miter/>
            </a:ln>
          </p:spPr>
          <p:txBody>
            <a:bodyPr rtlCol="0" anchor="ctr"/>
            <a:lstStyle/>
            <a:p>
              <a:endParaRPr lang="fr-FR" sz="597">
                <a:solidFill>
                  <a:srgbClr val="293991"/>
                </a:solidFill>
              </a:endParaRPr>
            </a:p>
          </p:txBody>
        </p:sp>
        <p:sp>
          <p:nvSpPr>
            <p:cNvPr id="18" name="Forme libre : forme 17">
              <a:extLst>
                <a:ext uri="{FF2B5EF4-FFF2-40B4-BE49-F238E27FC236}">
                  <a16:creationId xmlns:a16="http://schemas.microsoft.com/office/drawing/2014/main" id="{1ED46E25-7392-4DD6-A0A3-DFED55ADB435}"/>
                </a:ext>
              </a:extLst>
            </p:cNvPr>
            <p:cNvSpPr/>
            <p:nvPr/>
          </p:nvSpPr>
          <p:spPr>
            <a:xfrm>
              <a:off x="2142044" y="2823709"/>
              <a:ext cx="2497393" cy="1248706"/>
            </a:xfrm>
            <a:custGeom>
              <a:avLst/>
              <a:gdLst>
                <a:gd name="connsiteX0" fmla="*/ 2497393 w 2497393"/>
                <a:gd name="connsiteY0" fmla="*/ 1248707 h 1248706"/>
                <a:gd name="connsiteX1" fmla="*/ 2497393 w 2497393"/>
                <a:gd name="connsiteY1" fmla="*/ 624353 h 1248706"/>
                <a:gd name="connsiteX2" fmla="*/ 2372524 w 2497393"/>
                <a:gd name="connsiteY2" fmla="*/ 374612 h 1248706"/>
                <a:gd name="connsiteX3" fmla="*/ 1763784 w 2497393"/>
                <a:gd name="connsiteY3" fmla="*/ 78044 h 1248706"/>
                <a:gd name="connsiteX4" fmla="*/ 1248697 w 2497393"/>
                <a:gd name="connsiteY4" fmla="*/ 0 h 1248706"/>
                <a:gd name="connsiteX5" fmla="*/ 733609 w 2497393"/>
                <a:gd name="connsiteY5" fmla="*/ 78044 h 1248706"/>
                <a:gd name="connsiteX6" fmla="*/ 124870 w 2497393"/>
                <a:gd name="connsiteY6" fmla="*/ 374612 h 1248706"/>
                <a:gd name="connsiteX7" fmla="*/ 0 w 2497393"/>
                <a:gd name="connsiteY7" fmla="*/ 624353 h 1248706"/>
                <a:gd name="connsiteX8" fmla="*/ 0 w 2497393"/>
                <a:gd name="connsiteY8" fmla="*/ 1248707 h 1248706"/>
                <a:gd name="connsiteX9" fmla="*/ 2497393 w 2497393"/>
                <a:gd name="connsiteY9" fmla="*/ 1248707 h 124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7393" h="1248706">
                  <a:moveTo>
                    <a:pt x="2497393" y="1248707"/>
                  </a:moveTo>
                  <a:lnTo>
                    <a:pt x="2497393" y="624353"/>
                  </a:lnTo>
                  <a:cubicBezTo>
                    <a:pt x="2497393" y="530700"/>
                    <a:pt x="2450567" y="437047"/>
                    <a:pt x="2372524" y="374612"/>
                  </a:cubicBezTo>
                  <a:cubicBezTo>
                    <a:pt x="2200828" y="234133"/>
                    <a:pt x="1982306" y="140479"/>
                    <a:pt x="1763784" y="78044"/>
                  </a:cubicBezTo>
                  <a:cubicBezTo>
                    <a:pt x="1607697" y="31218"/>
                    <a:pt x="1436001" y="0"/>
                    <a:pt x="1248697" y="0"/>
                  </a:cubicBezTo>
                  <a:cubicBezTo>
                    <a:pt x="1077001" y="0"/>
                    <a:pt x="905305" y="31218"/>
                    <a:pt x="733609" y="78044"/>
                  </a:cubicBezTo>
                  <a:cubicBezTo>
                    <a:pt x="515087" y="140479"/>
                    <a:pt x="296565" y="249741"/>
                    <a:pt x="124870" y="374612"/>
                  </a:cubicBezTo>
                  <a:cubicBezTo>
                    <a:pt x="46826" y="437047"/>
                    <a:pt x="0" y="530700"/>
                    <a:pt x="0" y="624353"/>
                  </a:cubicBezTo>
                  <a:lnTo>
                    <a:pt x="0" y="1248707"/>
                  </a:lnTo>
                  <a:lnTo>
                    <a:pt x="2497393" y="1248707"/>
                  </a:lnTo>
                  <a:close/>
                </a:path>
              </a:pathLst>
            </a:custGeom>
            <a:grpFill/>
            <a:ln w="38993" cap="flat">
              <a:noFill/>
              <a:prstDash val="solid"/>
              <a:miter/>
            </a:ln>
          </p:spPr>
          <p:txBody>
            <a:bodyPr rtlCol="0" anchor="ctr"/>
            <a:lstStyle/>
            <a:p>
              <a:endParaRPr lang="fr-FR" sz="597">
                <a:solidFill>
                  <a:srgbClr val="293991"/>
                </a:solidFill>
              </a:endParaRPr>
            </a:p>
          </p:txBody>
        </p:sp>
      </p:grpSp>
      <p:pic>
        <p:nvPicPr>
          <p:cNvPr id="4" name="Image 3">
            <a:extLst>
              <a:ext uri="{FF2B5EF4-FFF2-40B4-BE49-F238E27FC236}">
                <a16:creationId xmlns:a16="http://schemas.microsoft.com/office/drawing/2014/main" id="{AD92F695-E51E-0ED6-3B8A-276A53758D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BE774F78-8A6C-654C-EB90-520DDB3469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3313"/>
            <a:ext cx="7559675" cy="2362398"/>
          </a:xfrm>
          <a:prstGeom prst="rect">
            <a:avLst/>
          </a:prstGeom>
        </p:spPr>
      </p:pic>
      <p:sp>
        <p:nvSpPr>
          <p:cNvPr id="6" name="Ellipse 5">
            <a:extLst>
              <a:ext uri="{FF2B5EF4-FFF2-40B4-BE49-F238E27FC236}">
                <a16:creationId xmlns:a16="http://schemas.microsoft.com/office/drawing/2014/main" id="{AEFD4A86-7399-6C3B-5259-4D1F0BC847FD}"/>
              </a:ext>
            </a:extLst>
          </p:cNvPr>
          <p:cNvSpPr/>
          <p:nvPr/>
        </p:nvSpPr>
        <p:spPr>
          <a:xfrm>
            <a:off x="4958866" y="186975"/>
            <a:ext cx="1991000" cy="2045429"/>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Tree>
    <p:extLst>
      <p:ext uri="{BB962C8B-B14F-4D97-AF65-F5344CB8AC3E}">
        <p14:creationId xmlns:p14="http://schemas.microsoft.com/office/powerpoint/2010/main" val="2854593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8D9B2-2D2F-40A2-97E2-E4156F461252}"/>
              </a:ext>
            </a:extLst>
          </p:cNvPr>
          <p:cNvSpPr>
            <a:spLocks noGrp="1"/>
          </p:cNvSpPr>
          <p:nvPr>
            <p:ph type="ctrTitle"/>
          </p:nvPr>
        </p:nvSpPr>
        <p:spPr>
          <a:xfrm>
            <a:off x="1775957" y="2116825"/>
            <a:ext cx="4007757" cy="1358622"/>
          </a:xfrm>
        </p:spPr>
        <p:txBody>
          <a:bodyPr>
            <a:normAutofit/>
          </a:bodyPr>
          <a:lstStyle/>
          <a:p>
            <a:r>
              <a:rPr lang="fr-FR" sz="3375" b="1" dirty="0">
                <a:solidFill>
                  <a:srgbClr val="18301A"/>
                </a:solidFill>
                <a:latin typeface="Arial" panose="020B0604020202020204" pitchFamily="34" charset="0"/>
                <a:cs typeface="Arial" panose="020B0604020202020204" pitchFamily="34" charset="0"/>
              </a:rPr>
              <a:t>Constance DELAUGERRE</a:t>
            </a:r>
          </a:p>
        </p:txBody>
      </p:sp>
      <p:sp>
        <p:nvSpPr>
          <p:cNvPr id="3" name="Sous-titre 2">
            <a:extLst>
              <a:ext uri="{FF2B5EF4-FFF2-40B4-BE49-F238E27FC236}">
                <a16:creationId xmlns:a16="http://schemas.microsoft.com/office/drawing/2014/main" id="{D9A4EC38-3362-463E-8D51-3E5C89020CFD}"/>
              </a:ext>
            </a:extLst>
          </p:cNvPr>
          <p:cNvSpPr>
            <a:spLocks noGrp="1"/>
          </p:cNvSpPr>
          <p:nvPr>
            <p:ph type="subTitle" idx="1"/>
          </p:nvPr>
        </p:nvSpPr>
        <p:spPr>
          <a:xfrm>
            <a:off x="909048" y="4759629"/>
            <a:ext cx="5741574" cy="4663820"/>
          </a:xfrm>
        </p:spPr>
        <p:txBody>
          <a:bodyPr>
            <a:normAutofit/>
          </a:bodyPr>
          <a:lstStyle/>
          <a:p>
            <a:pPr algn="just">
              <a:lnSpc>
                <a:spcPct val="115000"/>
              </a:lnSpc>
              <a:spcAft>
                <a:spcPts val="563"/>
              </a:spcAft>
            </a:pPr>
            <a:r>
              <a:rPr lang="fr-FR" sz="1200" dirty="0">
                <a:solidFill>
                  <a:srgbClr val="18301A"/>
                </a:solidFill>
                <a:latin typeface="Arial" panose="020B0604020202020204" pitchFamily="34" charset="0"/>
                <a:cs typeface="Arial" panose="020B0604020202020204" pitchFamily="34" charset="0"/>
              </a:rPr>
              <a:t>Constance </a:t>
            </a:r>
            <a:r>
              <a:rPr lang="fr-FR" sz="1200" dirty="0" err="1">
                <a:solidFill>
                  <a:srgbClr val="18301A"/>
                </a:solidFill>
                <a:latin typeface="Arial" panose="020B0604020202020204" pitchFamily="34" charset="0"/>
                <a:cs typeface="Arial" panose="020B0604020202020204" pitchFamily="34" charset="0"/>
              </a:rPr>
              <a:t>Delaugerre</a:t>
            </a:r>
            <a:r>
              <a:rPr lang="fr-FR" sz="1200" dirty="0">
                <a:solidFill>
                  <a:srgbClr val="18301A"/>
                </a:solidFill>
                <a:latin typeface="Arial" panose="020B0604020202020204" pitchFamily="34" charset="0"/>
                <a:cs typeface="Arial" panose="020B0604020202020204" pitchFamily="34" charset="0"/>
              </a:rPr>
              <a:t>, Professeur des Universités - Praticien Hospitalier, cheffe de service du laboratoire de Virologie à l'hôpital Saint-Louis-APHP, Université de Paris. Ses thématiques de recherche sont d’une part la résistance du VIH aux antirétroviraux, la compréhension du réservoir VIH et l'évaluation des stratégies d'éradication et d'autre part la prévention </a:t>
            </a:r>
            <a:r>
              <a:rPr lang="fr-FR" sz="1200" dirty="0" err="1">
                <a:solidFill>
                  <a:srgbClr val="18301A"/>
                </a:solidFill>
                <a:latin typeface="Arial" panose="020B0604020202020204" pitchFamily="34" charset="0"/>
                <a:cs typeface="Arial" panose="020B0604020202020204" pitchFamily="34" charset="0"/>
              </a:rPr>
              <a:t>pré-exposition</a:t>
            </a:r>
            <a:r>
              <a:rPr lang="fr-FR" sz="1200" dirty="0">
                <a:solidFill>
                  <a:srgbClr val="18301A"/>
                </a:solidFill>
                <a:latin typeface="Arial" panose="020B0604020202020204" pitchFamily="34" charset="0"/>
                <a:cs typeface="Arial" panose="020B0604020202020204" pitchFamily="34" charset="0"/>
              </a:rPr>
              <a:t> par les antirétroviraux. Depuis 2020, elle a coordonné des études sur le dépistage et la transmission du SARS CoV2. Elle participe depuis de nombreuses années à des conseils scientifiques et des actions coordonnées de l’ANRS-MIE sur le VIH, les IST et plus récemment sur le COVID-19. Elle est également membre du CA de SIDACTION.</a:t>
            </a:r>
          </a:p>
        </p:txBody>
      </p:sp>
      <p:sp>
        <p:nvSpPr>
          <p:cNvPr id="8" name="ZoneTexte 7">
            <a:extLst>
              <a:ext uri="{FF2B5EF4-FFF2-40B4-BE49-F238E27FC236}">
                <a16:creationId xmlns:a16="http://schemas.microsoft.com/office/drawing/2014/main" id="{73390343-705C-4E7F-8D18-7207F5BD1A4F}"/>
              </a:ext>
            </a:extLst>
          </p:cNvPr>
          <p:cNvSpPr txBox="1"/>
          <p:nvPr/>
        </p:nvSpPr>
        <p:spPr>
          <a:xfrm>
            <a:off x="909050" y="3690886"/>
            <a:ext cx="5741574" cy="1200329"/>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Mercredi 17 avril 2024</a:t>
            </a:r>
          </a:p>
          <a:p>
            <a:r>
              <a:rPr lang="fr-FR" sz="1125" b="1" dirty="0">
                <a:solidFill>
                  <a:srgbClr val="F7A347"/>
                </a:solidFill>
                <a:latin typeface="Arial" panose="020B0604020202020204" pitchFamily="34" charset="0"/>
              </a:rPr>
              <a:t>10h50</a:t>
            </a:r>
            <a:r>
              <a:rPr lang="fr-FR" sz="1125" dirty="0">
                <a:solidFill>
                  <a:srgbClr val="F7A347"/>
                </a:solidFill>
                <a:latin typeface="Arial" panose="020B0604020202020204" pitchFamily="34" charset="0"/>
              </a:rPr>
              <a:t> </a:t>
            </a:r>
            <a:r>
              <a:rPr lang="fr-FR" sz="1125" b="1" dirty="0">
                <a:solidFill>
                  <a:srgbClr val="F7A347"/>
                </a:solidFill>
                <a:latin typeface="Arial" panose="020B0604020202020204" pitchFamily="34" charset="0"/>
              </a:rPr>
              <a:t>• </a:t>
            </a:r>
            <a:r>
              <a:rPr lang="fr-FR" sz="1125" dirty="0">
                <a:solidFill>
                  <a:srgbClr val="F7A347"/>
                </a:solidFill>
                <a:latin typeface="Arial" panose="020B0604020202020204" pitchFamily="34" charset="0"/>
              </a:rPr>
              <a:t>ML5.2</a:t>
            </a:r>
            <a:r>
              <a:rPr lang="fr-FR" sz="1125" b="1" dirty="0">
                <a:solidFill>
                  <a:srgbClr val="F7A347"/>
                </a:solidFill>
                <a:latin typeface="Arial" panose="020B0604020202020204" pitchFamily="34" charset="0"/>
              </a:rPr>
              <a:t> -</a:t>
            </a:r>
            <a:r>
              <a:rPr lang="fr-FR" sz="1125" dirty="0">
                <a:solidFill>
                  <a:srgbClr val="F7A347"/>
                </a:solidFill>
                <a:latin typeface="Arial" panose="020B0604020202020204" pitchFamily="34" charset="0"/>
              </a:rPr>
              <a:t> Nouveautés sur les mécanismes de résistance</a:t>
            </a:r>
          </a:p>
          <a:p>
            <a:endParaRPr lang="fr-FR" sz="1125" dirty="0">
              <a:solidFill>
                <a:srgbClr val="F7A347"/>
              </a:solidFill>
              <a:latin typeface="Arial" panose="020B0604020202020204" pitchFamily="34" charset="0"/>
            </a:endParaRPr>
          </a:p>
          <a:p>
            <a:r>
              <a:rPr lang="fr-FR" sz="1350" b="1" dirty="0">
                <a:solidFill>
                  <a:srgbClr val="F7A347"/>
                </a:solidFill>
                <a:latin typeface="Arial" panose="020B0604020202020204" pitchFamily="34" charset="0"/>
              </a:rPr>
              <a:t>Jeudi 18 avril 2024</a:t>
            </a:r>
          </a:p>
          <a:p>
            <a:r>
              <a:rPr lang="fr-FR" sz="1125" b="1" dirty="0">
                <a:solidFill>
                  <a:srgbClr val="F7A347"/>
                </a:solidFill>
                <a:latin typeface="Arial" panose="020B0604020202020204" pitchFamily="34" charset="0"/>
              </a:rPr>
              <a:t>10h30</a:t>
            </a:r>
            <a:r>
              <a:rPr lang="fr-FR" sz="1125" dirty="0">
                <a:solidFill>
                  <a:srgbClr val="F7A347"/>
                </a:solidFill>
                <a:latin typeface="Arial" panose="020B0604020202020204" pitchFamily="34" charset="0"/>
              </a:rPr>
              <a:t> </a:t>
            </a:r>
            <a:r>
              <a:rPr lang="fr-FR" sz="1125" b="1" dirty="0">
                <a:solidFill>
                  <a:srgbClr val="F7A347"/>
                </a:solidFill>
                <a:latin typeface="Arial" panose="020B0604020202020204" pitchFamily="34" charset="0"/>
              </a:rPr>
              <a:t>•</a:t>
            </a:r>
            <a:r>
              <a:rPr lang="fr-FR" sz="1125" dirty="0">
                <a:solidFill>
                  <a:srgbClr val="F7A347"/>
                </a:solidFill>
                <a:latin typeface="Arial" panose="020B0604020202020204" pitchFamily="34" charset="0"/>
              </a:rPr>
              <a:t> ML15.1 – Diagnostic des infections VIH sous </a:t>
            </a:r>
            <a:r>
              <a:rPr lang="fr-FR" sz="1125" dirty="0" err="1">
                <a:solidFill>
                  <a:srgbClr val="F7A347"/>
                </a:solidFill>
                <a:latin typeface="Arial" panose="020B0604020202020204" pitchFamily="34" charset="0"/>
              </a:rPr>
              <a:t>PrEP</a:t>
            </a:r>
            <a:endParaRPr lang="fr-FR" sz="1125" dirty="0">
              <a:solidFill>
                <a:srgbClr val="F7A347"/>
              </a:solidFill>
            </a:endParaRPr>
          </a:p>
          <a:p>
            <a:endParaRPr lang="fr-FR" sz="1125" dirty="0">
              <a:solidFill>
                <a:srgbClr val="F7A347"/>
              </a:solidFill>
            </a:endParaRPr>
          </a:p>
        </p:txBody>
      </p:sp>
      <p:pic>
        <p:nvPicPr>
          <p:cNvPr id="4" name="Image 3">
            <a:extLst>
              <a:ext uri="{FF2B5EF4-FFF2-40B4-BE49-F238E27FC236}">
                <a16:creationId xmlns:a16="http://schemas.microsoft.com/office/drawing/2014/main" id="{E58458C5-6C50-292C-BB1E-9877F8055C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634A19D9-BBC7-544A-0027-66F1D50516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7559675" cy="2362398"/>
          </a:xfrm>
          <a:prstGeom prst="rect">
            <a:avLst/>
          </a:prstGeom>
        </p:spPr>
      </p:pic>
      <p:sp>
        <p:nvSpPr>
          <p:cNvPr id="6" name="Ellipse 5">
            <a:extLst>
              <a:ext uri="{FF2B5EF4-FFF2-40B4-BE49-F238E27FC236}">
                <a16:creationId xmlns:a16="http://schemas.microsoft.com/office/drawing/2014/main" id="{8DDE5F9A-D8F3-2BA3-6982-73BFBAC7C034}"/>
              </a:ext>
            </a:extLst>
          </p:cNvPr>
          <p:cNvSpPr/>
          <p:nvPr/>
        </p:nvSpPr>
        <p:spPr>
          <a:xfrm>
            <a:off x="4958866" y="186975"/>
            <a:ext cx="1991000" cy="2045429"/>
          </a:xfrm>
          <a:prstGeom prst="ellipse">
            <a:avLst/>
          </a:prstGeom>
          <a:no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pic>
        <p:nvPicPr>
          <p:cNvPr id="12" name="Image 4">
            <a:extLst>
              <a:ext uri="{FF2B5EF4-FFF2-40B4-BE49-F238E27FC236}">
                <a16:creationId xmlns:a16="http://schemas.microsoft.com/office/drawing/2014/main" id="{CBF7F9D6-97D6-4137-9775-1D557F9201FF}"/>
              </a:ext>
            </a:extLst>
          </p:cNvPr>
          <p:cNvPicPr>
            <a:picLocks noChangeAspect="1"/>
          </p:cNvPicPr>
          <p:nvPr/>
        </p:nvPicPr>
        <p:blipFill>
          <a:blip r:embed="rId4">
            <a:extLst>
              <a:ext uri="{28A0092B-C50C-407E-A947-70E740481C1C}">
                <a14:useLocalDpi xmlns:a14="http://schemas.microsoft.com/office/drawing/2010/main" val="0"/>
              </a:ext>
            </a:extLst>
          </a:blip>
          <a:srcRect t="13068" b="13068"/>
          <a:stretch/>
        </p:blipFill>
        <p:spPr>
          <a:xfrm>
            <a:off x="4879242" y="161077"/>
            <a:ext cx="2107176" cy="2097120"/>
          </a:xfrm>
          <a:prstGeom prst="ellipse">
            <a:avLst/>
          </a:prstGeom>
          <a:ln>
            <a:noFill/>
          </a:ln>
          <a:effectLst>
            <a:softEdge rad="112500"/>
          </a:effectLst>
        </p:spPr>
      </p:pic>
    </p:spTree>
    <p:extLst>
      <p:ext uri="{BB962C8B-B14F-4D97-AF65-F5344CB8AC3E}">
        <p14:creationId xmlns:p14="http://schemas.microsoft.com/office/powerpoint/2010/main" val="885874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8D9B2-2D2F-40A2-97E2-E4156F461252}"/>
              </a:ext>
            </a:extLst>
          </p:cNvPr>
          <p:cNvSpPr>
            <a:spLocks noGrp="1"/>
          </p:cNvSpPr>
          <p:nvPr>
            <p:ph type="ctrTitle"/>
          </p:nvPr>
        </p:nvSpPr>
        <p:spPr>
          <a:xfrm>
            <a:off x="1906238" y="2068012"/>
            <a:ext cx="4007757" cy="1358622"/>
          </a:xfrm>
        </p:spPr>
        <p:txBody>
          <a:bodyPr>
            <a:normAutofit/>
          </a:bodyPr>
          <a:lstStyle/>
          <a:p>
            <a:r>
              <a:rPr lang="fr-FR" sz="3375" b="1" dirty="0">
                <a:solidFill>
                  <a:srgbClr val="18301A"/>
                </a:solidFill>
                <a:latin typeface="Arial" panose="020B0604020202020204" pitchFamily="34" charset="0"/>
                <a:cs typeface="Arial" panose="020B0604020202020204" pitchFamily="34" charset="0"/>
              </a:rPr>
              <a:t>Aminata</a:t>
            </a:r>
            <a:br>
              <a:rPr lang="fr-FR" sz="3375" b="1" dirty="0">
                <a:solidFill>
                  <a:srgbClr val="18301A"/>
                </a:solidFill>
                <a:latin typeface="Arial" panose="020B0604020202020204" pitchFamily="34" charset="0"/>
                <a:cs typeface="Arial" panose="020B0604020202020204" pitchFamily="34" charset="0"/>
              </a:rPr>
            </a:br>
            <a:r>
              <a:rPr lang="fr-FR" sz="3375" b="1" dirty="0">
                <a:solidFill>
                  <a:srgbClr val="18301A"/>
                </a:solidFill>
                <a:latin typeface="Arial" panose="020B0604020202020204" pitchFamily="34" charset="0"/>
                <a:cs typeface="Arial" panose="020B0604020202020204" pitchFamily="34" charset="0"/>
              </a:rPr>
              <a:t>DIACK</a:t>
            </a:r>
          </a:p>
        </p:txBody>
      </p:sp>
      <p:sp>
        <p:nvSpPr>
          <p:cNvPr id="3" name="Sous-titre 2">
            <a:extLst>
              <a:ext uri="{FF2B5EF4-FFF2-40B4-BE49-F238E27FC236}">
                <a16:creationId xmlns:a16="http://schemas.microsoft.com/office/drawing/2014/main" id="{D9A4EC38-3362-463E-8D51-3E5C89020CFD}"/>
              </a:ext>
            </a:extLst>
          </p:cNvPr>
          <p:cNvSpPr>
            <a:spLocks noGrp="1"/>
          </p:cNvSpPr>
          <p:nvPr>
            <p:ph type="subTitle" idx="1"/>
          </p:nvPr>
        </p:nvSpPr>
        <p:spPr>
          <a:xfrm>
            <a:off x="909049" y="4178815"/>
            <a:ext cx="5741574" cy="4663820"/>
          </a:xfrm>
        </p:spPr>
        <p:txBody>
          <a:bodyPr>
            <a:normAutofit/>
          </a:bodyPr>
          <a:lstStyle/>
          <a:p>
            <a:pPr algn="just"/>
            <a:r>
              <a:rPr lang="fr-FR" sz="1200" b="0" i="0" dirty="0">
                <a:solidFill>
                  <a:srgbClr val="444444"/>
                </a:solidFill>
                <a:effectLst/>
                <a:latin typeface="Arial" panose="020B0604020202020204" pitchFamily="34" charset="0"/>
              </a:rPr>
              <a:t>Aminata Diack est pédiatre, pionnière avec son équipe dans la prise en charge du VIH pédiatrique au Centre hospitalier national d'Enfants Albert Royer à Dakar-Sénégal. Dr Diack est impliquée dans de nombreux projets de recherche et de renforcement de capacité avec le réseau pédiatrique Enfants et VIH en Afrique (réseau EVA) qui couvre une douzaine de pays en Afrique de l'Ouest et du Centre, et dont elle est le point focal pour le Sénégal. Elle est également investigatrice principale dans plusieurs projets de recherches, clinique et interventionnelle, en partenariat avec l'Institut de Recherche pour le Développement (IRD).</a:t>
            </a:r>
            <a:endParaRPr lang="fr-FR" sz="1200" dirty="0">
              <a:solidFill>
                <a:srgbClr val="18301A"/>
              </a:solidFill>
              <a:latin typeface="Arial" panose="020B0604020202020204" pitchFamily="34" charset="0"/>
              <a:cs typeface="Arial" panose="020B0604020202020204" pitchFamily="34" charset="0"/>
            </a:endParaRPr>
          </a:p>
        </p:txBody>
      </p:sp>
      <p:sp>
        <p:nvSpPr>
          <p:cNvPr id="11" name="Triangle rectangle 10">
            <a:extLst>
              <a:ext uri="{FF2B5EF4-FFF2-40B4-BE49-F238E27FC236}">
                <a16:creationId xmlns:a16="http://schemas.microsoft.com/office/drawing/2014/main" id="{856702C0-4A43-41DF-86EE-C85C2DEB55A2}"/>
              </a:ext>
            </a:extLst>
          </p:cNvPr>
          <p:cNvSpPr/>
          <p:nvPr/>
        </p:nvSpPr>
        <p:spPr>
          <a:xfrm flipV="1">
            <a:off x="268497" y="773901"/>
            <a:ext cx="7283240" cy="1522837"/>
          </a:xfrm>
          <a:prstGeom prst="rtTriangle">
            <a:avLst/>
          </a:prstGeom>
          <a:solidFill>
            <a:srgbClr val="F7941D"/>
          </a:solidFill>
          <a:ln>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7" name="Triangle rectangle 6">
            <a:extLst>
              <a:ext uri="{FF2B5EF4-FFF2-40B4-BE49-F238E27FC236}">
                <a16:creationId xmlns:a16="http://schemas.microsoft.com/office/drawing/2014/main" id="{B2076707-A22F-46B8-924A-7BC2F108F63F}"/>
              </a:ext>
            </a:extLst>
          </p:cNvPr>
          <p:cNvSpPr/>
          <p:nvPr/>
        </p:nvSpPr>
        <p:spPr>
          <a:xfrm flipV="1">
            <a:off x="268497" y="745236"/>
            <a:ext cx="5839742" cy="1042116"/>
          </a:xfrm>
          <a:prstGeom prst="rtTriangle">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8" name="ZoneTexte 7">
            <a:extLst>
              <a:ext uri="{FF2B5EF4-FFF2-40B4-BE49-F238E27FC236}">
                <a16:creationId xmlns:a16="http://schemas.microsoft.com/office/drawing/2014/main" id="{73390343-705C-4E7F-8D18-7207F5BD1A4F}"/>
              </a:ext>
            </a:extLst>
          </p:cNvPr>
          <p:cNvSpPr txBox="1"/>
          <p:nvPr/>
        </p:nvSpPr>
        <p:spPr>
          <a:xfrm>
            <a:off x="909050" y="3648698"/>
            <a:ext cx="5741574" cy="473206"/>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Vendredi 19 avril 2024</a:t>
            </a:r>
          </a:p>
          <a:p>
            <a:r>
              <a:rPr lang="fr-FR" sz="1125" b="1" dirty="0">
                <a:solidFill>
                  <a:srgbClr val="F7A347"/>
                </a:solidFill>
                <a:latin typeface="Arial" panose="020B0604020202020204" pitchFamily="34" charset="0"/>
              </a:rPr>
              <a:t>08h50 • </a:t>
            </a:r>
            <a:r>
              <a:rPr lang="fr-FR" sz="1125" dirty="0">
                <a:solidFill>
                  <a:srgbClr val="F7A347"/>
                </a:solidFill>
                <a:latin typeface="Arial" panose="020B0604020202020204" pitchFamily="34" charset="0"/>
              </a:rPr>
              <a:t>Modération SP21 </a:t>
            </a:r>
            <a:r>
              <a:rPr lang="fr-FR" sz="1125" b="1" dirty="0">
                <a:solidFill>
                  <a:srgbClr val="F7A347"/>
                </a:solidFill>
                <a:latin typeface="Arial" panose="020B0604020202020204" pitchFamily="34" charset="0"/>
              </a:rPr>
              <a:t>- </a:t>
            </a:r>
            <a:r>
              <a:rPr lang="fr-FR" sz="1125" dirty="0">
                <a:solidFill>
                  <a:srgbClr val="F7A347"/>
                </a:solidFill>
                <a:latin typeface="Arial" panose="020B0604020202020204" pitchFamily="34" charset="0"/>
              </a:rPr>
              <a:t>ML21.2 – Santé sexuelle des adolescents </a:t>
            </a:r>
          </a:p>
        </p:txBody>
      </p:sp>
      <p:sp>
        <p:nvSpPr>
          <p:cNvPr id="15" name="Ellipse 14">
            <a:extLst>
              <a:ext uri="{FF2B5EF4-FFF2-40B4-BE49-F238E27FC236}">
                <a16:creationId xmlns:a16="http://schemas.microsoft.com/office/drawing/2014/main" id="{912FAE16-57AD-458C-9125-C7470B851250}"/>
              </a:ext>
            </a:extLst>
          </p:cNvPr>
          <p:cNvSpPr/>
          <p:nvPr/>
        </p:nvSpPr>
        <p:spPr>
          <a:xfrm>
            <a:off x="1262629" y="1341099"/>
            <a:ext cx="1991000" cy="204542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pic>
        <p:nvPicPr>
          <p:cNvPr id="17" name="Image 16">
            <a:extLst>
              <a:ext uri="{FF2B5EF4-FFF2-40B4-BE49-F238E27FC236}">
                <a16:creationId xmlns:a16="http://schemas.microsoft.com/office/drawing/2014/main" id="{C3DE5F71-8546-4126-A59C-0D6B98B288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8926" y="8899546"/>
            <a:ext cx="1178227" cy="674669"/>
          </a:xfrm>
          <a:prstGeom prst="rect">
            <a:avLst/>
          </a:prstGeom>
        </p:spPr>
      </p:pic>
      <p:pic>
        <p:nvPicPr>
          <p:cNvPr id="4" name="Image 3" descr="Une image contenant texte&#10;&#10;Description générée automatiquement">
            <a:extLst>
              <a:ext uri="{FF2B5EF4-FFF2-40B4-BE49-F238E27FC236}">
                <a16:creationId xmlns:a16="http://schemas.microsoft.com/office/drawing/2014/main" id="{B006F822-2725-C2C9-A34F-95018DDFFB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46"/>
            <a:ext cx="7559675" cy="2362398"/>
          </a:xfrm>
          <a:prstGeom prst="rect">
            <a:avLst/>
          </a:prstGeom>
        </p:spPr>
      </p:pic>
      <p:sp>
        <p:nvSpPr>
          <p:cNvPr id="6" name="Organigramme : Connecteur 5">
            <a:extLst>
              <a:ext uri="{FF2B5EF4-FFF2-40B4-BE49-F238E27FC236}">
                <a16:creationId xmlns:a16="http://schemas.microsoft.com/office/drawing/2014/main" id="{EFED9367-BBA9-DCFC-A6D8-CDB45F4D1FF5}"/>
              </a:ext>
            </a:extLst>
          </p:cNvPr>
          <p:cNvSpPr/>
          <p:nvPr/>
        </p:nvSpPr>
        <p:spPr>
          <a:xfrm>
            <a:off x="4958866" y="186975"/>
            <a:ext cx="1991000" cy="1983657"/>
          </a:xfrm>
          <a:prstGeom prst="flowChartConnector">
            <a:avLst/>
          </a:prstGeom>
          <a:blipFill dpi="0" rotWithShape="1">
            <a:blip r:embed="rId4">
              <a:extLst>
                <a:ext uri="{28A0092B-C50C-407E-A947-70E740481C1C}">
                  <a14:useLocalDpi xmlns:a14="http://schemas.microsoft.com/office/drawing/2010/main" val="0"/>
                </a:ext>
              </a:extLst>
            </a:blip>
            <a:srcRect/>
            <a:stretch>
              <a:fillRect t="-15427" b="-15427"/>
            </a:stretch>
          </a:blip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dirty="0"/>
          </a:p>
        </p:txBody>
      </p:sp>
    </p:spTree>
    <p:extLst>
      <p:ext uri="{BB962C8B-B14F-4D97-AF65-F5344CB8AC3E}">
        <p14:creationId xmlns:p14="http://schemas.microsoft.com/office/powerpoint/2010/main" val="36649219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8D9B2-2D2F-40A2-97E2-E4156F461252}"/>
              </a:ext>
            </a:extLst>
          </p:cNvPr>
          <p:cNvSpPr>
            <a:spLocks noGrp="1"/>
          </p:cNvSpPr>
          <p:nvPr>
            <p:ph type="ctrTitle"/>
          </p:nvPr>
        </p:nvSpPr>
        <p:spPr>
          <a:xfrm>
            <a:off x="1775957" y="2120291"/>
            <a:ext cx="4007757" cy="1358622"/>
          </a:xfrm>
        </p:spPr>
        <p:txBody>
          <a:bodyPr>
            <a:normAutofit/>
          </a:bodyPr>
          <a:lstStyle/>
          <a:p>
            <a:r>
              <a:rPr lang="fr-FR" sz="3375" b="1" dirty="0">
                <a:solidFill>
                  <a:srgbClr val="18301A"/>
                </a:solidFill>
                <a:latin typeface="Arial" panose="020B0604020202020204" pitchFamily="34" charset="0"/>
                <a:cs typeface="Arial" panose="020B0604020202020204" pitchFamily="34" charset="0"/>
              </a:rPr>
              <a:t>Halimatou </a:t>
            </a:r>
            <a:br>
              <a:rPr lang="fr-FR" sz="3375" b="1" dirty="0">
                <a:solidFill>
                  <a:srgbClr val="18301A"/>
                </a:solidFill>
                <a:latin typeface="Arial" panose="020B0604020202020204" pitchFamily="34" charset="0"/>
                <a:cs typeface="Arial" panose="020B0604020202020204" pitchFamily="34" charset="0"/>
              </a:rPr>
            </a:br>
            <a:r>
              <a:rPr lang="fr-FR" sz="3375" b="1" dirty="0">
                <a:solidFill>
                  <a:srgbClr val="18301A"/>
                </a:solidFill>
                <a:latin typeface="Arial" panose="020B0604020202020204" pitchFamily="34" charset="0"/>
                <a:cs typeface="Arial" panose="020B0604020202020204" pitchFamily="34" charset="0"/>
              </a:rPr>
              <a:t>DIOP</a:t>
            </a:r>
          </a:p>
        </p:txBody>
      </p:sp>
      <p:sp>
        <p:nvSpPr>
          <p:cNvPr id="3" name="Sous-titre 2">
            <a:extLst>
              <a:ext uri="{FF2B5EF4-FFF2-40B4-BE49-F238E27FC236}">
                <a16:creationId xmlns:a16="http://schemas.microsoft.com/office/drawing/2014/main" id="{D9A4EC38-3362-463E-8D51-3E5C89020CFD}"/>
              </a:ext>
            </a:extLst>
          </p:cNvPr>
          <p:cNvSpPr>
            <a:spLocks noGrp="1"/>
          </p:cNvSpPr>
          <p:nvPr>
            <p:ph type="subTitle" idx="1"/>
          </p:nvPr>
        </p:nvSpPr>
        <p:spPr>
          <a:xfrm>
            <a:off x="909048" y="4133447"/>
            <a:ext cx="5741574" cy="4663820"/>
          </a:xfrm>
        </p:spPr>
        <p:txBody>
          <a:bodyPr>
            <a:normAutofit/>
          </a:bodyPr>
          <a:lstStyle/>
          <a:p>
            <a:pPr algn="just">
              <a:lnSpc>
                <a:spcPct val="115000"/>
              </a:lnSpc>
              <a:spcAft>
                <a:spcPts val="450"/>
              </a:spcAft>
            </a:pPr>
            <a:r>
              <a:rPr lang="fr-FR" sz="1200" b="0" i="0" dirty="0">
                <a:solidFill>
                  <a:srgbClr val="444444"/>
                </a:solidFill>
                <a:effectLst/>
                <a:latin typeface="Arial" panose="020B0604020202020204" pitchFamily="34" charset="0"/>
              </a:rPr>
              <a:t>Docteur en Pharmacie, titulaire d’un PhD en virologie, Professeur titulaire en Bactériologie-Virologie, je suis responsable des activités VIH au laboratoire national de référence VIH/IST au Sénégal. Mes activités de recherche au cours des 20 dernières années ont porté sur le suivi virologique des personnes infectées par le VIH, l'évaluation et la validation d'outils et de techniques alternatives de diagnostic du VIH, l'étude de la diversité génétique des souches de VIH et le suivi de la résistance aux antirétroviraux et aux antibiotiques, les études épidémiologiques et génétiques sur les virus responsables de cancer (HPV, HBV, HCV) et les facteurs prédictifs du cancer de la prostate.</a:t>
            </a:r>
            <a:endParaRPr lang="fr-FR" sz="1200" dirty="0">
              <a:latin typeface="Arial" panose="020B0604020202020204" pitchFamily="34" charset="0"/>
              <a:ea typeface="Calibri" panose="020F0502020204030204" pitchFamily="34" charset="0"/>
              <a:cs typeface="Arial" panose="020B0604020202020204" pitchFamily="34" charset="0"/>
            </a:endParaRPr>
          </a:p>
          <a:p>
            <a:endParaRPr lang="fr-FR" sz="1125" dirty="0">
              <a:latin typeface="Arial" panose="020B0604020202020204" pitchFamily="34" charset="0"/>
              <a:cs typeface="Arial" panose="020B0604020202020204" pitchFamily="34" charset="0"/>
            </a:endParaRPr>
          </a:p>
        </p:txBody>
      </p:sp>
      <p:sp>
        <p:nvSpPr>
          <p:cNvPr id="11" name="Triangle rectangle 10">
            <a:extLst>
              <a:ext uri="{FF2B5EF4-FFF2-40B4-BE49-F238E27FC236}">
                <a16:creationId xmlns:a16="http://schemas.microsoft.com/office/drawing/2014/main" id="{856702C0-4A43-41DF-86EE-C85C2DEB55A2}"/>
              </a:ext>
            </a:extLst>
          </p:cNvPr>
          <p:cNvSpPr/>
          <p:nvPr/>
        </p:nvSpPr>
        <p:spPr>
          <a:xfrm flipV="1">
            <a:off x="268497" y="773901"/>
            <a:ext cx="7283240" cy="1522837"/>
          </a:xfrm>
          <a:prstGeom prst="rtTriangle">
            <a:avLst/>
          </a:prstGeom>
          <a:solidFill>
            <a:srgbClr val="F7941D"/>
          </a:solidFill>
          <a:ln>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7" name="Triangle rectangle 6">
            <a:extLst>
              <a:ext uri="{FF2B5EF4-FFF2-40B4-BE49-F238E27FC236}">
                <a16:creationId xmlns:a16="http://schemas.microsoft.com/office/drawing/2014/main" id="{B2076707-A22F-46B8-924A-7BC2F108F63F}"/>
              </a:ext>
            </a:extLst>
          </p:cNvPr>
          <p:cNvSpPr/>
          <p:nvPr/>
        </p:nvSpPr>
        <p:spPr>
          <a:xfrm flipV="1">
            <a:off x="268497" y="745236"/>
            <a:ext cx="5839742" cy="1042116"/>
          </a:xfrm>
          <a:prstGeom prst="rtTriangle">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8" name="ZoneTexte 7">
            <a:extLst>
              <a:ext uri="{FF2B5EF4-FFF2-40B4-BE49-F238E27FC236}">
                <a16:creationId xmlns:a16="http://schemas.microsoft.com/office/drawing/2014/main" id="{73390343-705C-4E7F-8D18-7207F5BD1A4F}"/>
              </a:ext>
            </a:extLst>
          </p:cNvPr>
          <p:cNvSpPr txBox="1"/>
          <p:nvPr/>
        </p:nvSpPr>
        <p:spPr>
          <a:xfrm>
            <a:off x="909050" y="3648699"/>
            <a:ext cx="5741574" cy="484748"/>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Jeudi 18 avril 2024</a:t>
            </a:r>
          </a:p>
          <a:p>
            <a:r>
              <a:rPr lang="fr-FR" sz="1125" b="1" dirty="0">
                <a:solidFill>
                  <a:srgbClr val="F7A347"/>
                </a:solidFill>
                <a:latin typeface="Arial" panose="020B0604020202020204" pitchFamily="34" charset="0"/>
              </a:rPr>
              <a:t>10h50 • </a:t>
            </a:r>
            <a:r>
              <a:rPr lang="fr-FR" sz="1125" dirty="0">
                <a:solidFill>
                  <a:srgbClr val="F7A347"/>
                </a:solidFill>
                <a:latin typeface="Arial" panose="020B0604020202020204" pitchFamily="34" charset="0"/>
              </a:rPr>
              <a:t>ML15.2 – Apport du séquençage haut débit dans la prise en charge du VIH </a:t>
            </a:r>
          </a:p>
        </p:txBody>
      </p:sp>
      <p:sp>
        <p:nvSpPr>
          <p:cNvPr id="15" name="Ellipse 14">
            <a:extLst>
              <a:ext uri="{FF2B5EF4-FFF2-40B4-BE49-F238E27FC236}">
                <a16:creationId xmlns:a16="http://schemas.microsoft.com/office/drawing/2014/main" id="{912FAE16-57AD-458C-9125-C7470B851250}"/>
              </a:ext>
            </a:extLst>
          </p:cNvPr>
          <p:cNvSpPr/>
          <p:nvPr/>
        </p:nvSpPr>
        <p:spPr>
          <a:xfrm>
            <a:off x="1262629" y="1341099"/>
            <a:ext cx="1991000" cy="204542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pic>
        <p:nvPicPr>
          <p:cNvPr id="10" name="Image 9">
            <a:extLst>
              <a:ext uri="{FF2B5EF4-FFF2-40B4-BE49-F238E27FC236}">
                <a16:creationId xmlns:a16="http://schemas.microsoft.com/office/drawing/2014/main" id="{C731276C-7011-573A-7E32-D5699687CE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91A3735F-F9F0-6CD7-DC9D-5B7C2DA088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46"/>
            <a:ext cx="7559675" cy="2362398"/>
          </a:xfrm>
          <a:prstGeom prst="rect">
            <a:avLst/>
          </a:prstGeom>
        </p:spPr>
      </p:pic>
      <p:sp>
        <p:nvSpPr>
          <p:cNvPr id="12" name="Ellipse 11">
            <a:extLst>
              <a:ext uri="{FF2B5EF4-FFF2-40B4-BE49-F238E27FC236}">
                <a16:creationId xmlns:a16="http://schemas.microsoft.com/office/drawing/2014/main" id="{E954A08B-6EEE-3376-3BA0-F1463D06BC77}"/>
              </a:ext>
            </a:extLst>
          </p:cNvPr>
          <p:cNvSpPr/>
          <p:nvPr/>
        </p:nvSpPr>
        <p:spPr>
          <a:xfrm>
            <a:off x="5001251" y="117692"/>
            <a:ext cx="1991000" cy="2045429"/>
          </a:xfrm>
          <a:prstGeom prst="ellipse">
            <a:avLst/>
          </a:prstGeom>
          <a:blipFill dpi="0" rotWithShape="1">
            <a:blip r:embed="rId4">
              <a:extLst>
                <a:ext uri="{28A0092B-C50C-407E-A947-70E740481C1C}">
                  <a14:useLocalDpi xmlns:a14="http://schemas.microsoft.com/office/drawing/2010/main" val="0"/>
                </a:ext>
              </a:extLst>
            </a:blip>
            <a:srcRect/>
            <a:stretch>
              <a:fillRect l="2786" t="-7708" r="-2786" b="-43848"/>
            </a:stretch>
          </a:blip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dirty="0"/>
          </a:p>
        </p:txBody>
      </p:sp>
    </p:spTree>
    <p:extLst>
      <p:ext uri="{BB962C8B-B14F-4D97-AF65-F5344CB8AC3E}">
        <p14:creationId xmlns:p14="http://schemas.microsoft.com/office/powerpoint/2010/main" val="1096844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8D9B2-2D2F-40A2-97E2-E4156F461252}"/>
              </a:ext>
            </a:extLst>
          </p:cNvPr>
          <p:cNvSpPr>
            <a:spLocks noGrp="1"/>
          </p:cNvSpPr>
          <p:nvPr>
            <p:ph type="ctrTitle"/>
          </p:nvPr>
        </p:nvSpPr>
        <p:spPr>
          <a:xfrm>
            <a:off x="1775957" y="2105534"/>
            <a:ext cx="4007757" cy="1358622"/>
          </a:xfrm>
        </p:spPr>
        <p:txBody>
          <a:bodyPr>
            <a:normAutofit/>
          </a:bodyPr>
          <a:lstStyle/>
          <a:p>
            <a:r>
              <a:rPr lang="fr-FR" sz="3375" b="1" dirty="0">
                <a:solidFill>
                  <a:srgbClr val="18301A"/>
                </a:solidFill>
                <a:latin typeface="Arial" panose="020B0604020202020204" pitchFamily="34" charset="0"/>
                <a:cs typeface="Arial" panose="020B0604020202020204" pitchFamily="34" charset="0"/>
              </a:rPr>
              <a:t>Eric</a:t>
            </a:r>
            <a:br>
              <a:rPr lang="fr-FR" sz="3375" b="1" dirty="0">
                <a:solidFill>
                  <a:srgbClr val="18301A"/>
                </a:solidFill>
                <a:latin typeface="Arial" panose="020B0604020202020204" pitchFamily="34" charset="0"/>
                <a:cs typeface="Arial" panose="020B0604020202020204" pitchFamily="34" charset="0"/>
              </a:rPr>
            </a:br>
            <a:r>
              <a:rPr lang="fr-FR" sz="3375" b="1" dirty="0">
                <a:solidFill>
                  <a:srgbClr val="18301A"/>
                </a:solidFill>
                <a:latin typeface="Arial" panose="020B0604020202020204" pitchFamily="34" charset="0"/>
                <a:cs typeface="Arial" panose="020B0604020202020204" pitchFamily="34" charset="0"/>
              </a:rPr>
              <a:t>D’ORTENZIO</a:t>
            </a:r>
          </a:p>
        </p:txBody>
      </p:sp>
      <p:sp>
        <p:nvSpPr>
          <p:cNvPr id="3" name="Sous-titre 2">
            <a:extLst>
              <a:ext uri="{FF2B5EF4-FFF2-40B4-BE49-F238E27FC236}">
                <a16:creationId xmlns:a16="http://schemas.microsoft.com/office/drawing/2014/main" id="{D9A4EC38-3362-463E-8D51-3E5C89020CFD}"/>
              </a:ext>
            </a:extLst>
          </p:cNvPr>
          <p:cNvSpPr>
            <a:spLocks noGrp="1"/>
          </p:cNvSpPr>
          <p:nvPr>
            <p:ph type="subTitle" idx="1"/>
          </p:nvPr>
        </p:nvSpPr>
        <p:spPr>
          <a:xfrm>
            <a:off x="909048" y="4121904"/>
            <a:ext cx="5741574" cy="4663820"/>
          </a:xfrm>
        </p:spPr>
        <p:txBody>
          <a:bodyPr>
            <a:normAutofit/>
          </a:bodyPr>
          <a:lstStyle/>
          <a:p>
            <a:pPr algn="just"/>
            <a:r>
              <a:rPr lang="fr-FR" sz="1200" dirty="0">
                <a:solidFill>
                  <a:srgbClr val="18301A"/>
                </a:solidFill>
                <a:latin typeface="Arial" panose="020B0604020202020204" pitchFamily="34" charset="0"/>
                <a:cs typeface="Arial" panose="020B0604020202020204" pitchFamily="34" charset="0"/>
              </a:rPr>
              <a:t>Dr Eric D’</a:t>
            </a:r>
            <a:r>
              <a:rPr lang="fr-FR" sz="1200" dirty="0" err="1">
                <a:solidFill>
                  <a:srgbClr val="18301A"/>
                </a:solidFill>
                <a:latin typeface="Arial" panose="020B0604020202020204" pitchFamily="34" charset="0"/>
                <a:cs typeface="Arial" panose="020B0604020202020204" pitchFamily="34" charset="0"/>
              </a:rPr>
              <a:t>Ortenzio</a:t>
            </a:r>
            <a:r>
              <a:rPr lang="fr-FR" sz="1200" dirty="0">
                <a:solidFill>
                  <a:srgbClr val="18301A"/>
                </a:solidFill>
                <a:latin typeface="Arial" panose="020B0604020202020204" pitchFamily="34" charset="0"/>
                <a:cs typeface="Arial" panose="020B0604020202020204" pitchFamily="34" charset="0"/>
              </a:rPr>
              <a:t> (MD, MPH)  travaille actuellement à l'ANRS Maladies infectieuses émergentes en tant que directeur du département Stratégie et Partenariats. Il assure également des consultations médicales en maladies infectieuses et tropicales/santé des migrants à l'hôpital Bichat et pour le Samu Social, à Paris. Il est membre du centre de recherche Inserm IAME (Infection, Antimicrobiens, Modélisation, Evolution).</a:t>
            </a:r>
          </a:p>
          <a:p>
            <a:pPr algn="just"/>
            <a:br>
              <a:rPr lang="fr-FR" sz="1200" dirty="0">
                <a:solidFill>
                  <a:srgbClr val="18301A"/>
                </a:solidFill>
                <a:latin typeface="Arial" panose="020B0604020202020204" pitchFamily="34" charset="0"/>
                <a:cs typeface="Arial" panose="020B0604020202020204" pitchFamily="34" charset="0"/>
              </a:rPr>
            </a:br>
            <a:r>
              <a:rPr lang="fr-FR" sz="1200" dirty="0">
                <a:solidFill>
                  <a:srgbClr val="18301A"/>
                </a:solidFill>
                <a:latin typeface="Arial" panose="020B0604020202020204" pitchFamily="34" charset="0"/>
                <a:cs typeface="Arial" panose="020B0604020202020204" pitchFamily="34" charset="0"/>
              </a:rPr>
              <a:t>Il a 25 ans d'expérience dans les soins de santé primaires, l'aide humanitaire, les interventions d'urgence, la surveillance épidémiologique, la recherche opérationnelle, les essais cliniques et le renforcement des capacités dans des contextes complexes et variés. Avant de rejoindre l'Inserm et l'ANRS, il a été médecin pour des centres de santé en Guyane française et à Bangui, coordinateur de terrain pour MSF en Côte d'Ivoire et au Soudan, épidémiologiste pour Santé publique France à la Réunion, responsable de l'unité de recherche en épidémiologie pour l'Institut Pasteur Nouvelle-Calédonie et directeur scientifique pour l'ONG </a:t>
            </a:r>
            <a:r>
              <a:rPr lang="fr-FR" sz="1200" dirty="0" err="1">
                <a:solidFill>
                  <a:srgbClr val="18301A"/>
                </a:solidFill>
                <a:latin typeface="Arial" panose="020B0604020202020204" pitchFamily="34" charset="0"/>
                <a:cs typeface="Arial" panose="020B0604020202020204" pitchFamily="34" charset="0"/>
              </a:rPr>
              <a:t>Solthis</a:t>
            </a:r>
            <a:r>
              <a:rPr lang="fr-FR" sz="1200" dirty="0">
                <a:solidFill>
                  <a:srgbClr val="18301A"/>
                </a:solidFill>
                <a:latin typeface="Arial" panose="020B0604020202020204" pitchFamily="34" charset="0"/>
                <a:cs typeface="Arial" panose="020B0604020202020204" pitchFamily="34" charset="0"/>
              </a:rPr>
              <a:t>. </a:t>
            </a:r>
            <a:br>
              <a:rPr lang="fr-FR" sz="1200" dirty="0">
                <a:solidFill>
                  <a:srgbClr val="18301A"/>
                </a:solidFill>
                <a:latin typeface="Arial" panose="020B0604020202020204" pitchFamily="34" charset="0"/>
                <a:cs typeface="Arial" panose="020B0604020202020204" pitchFamily="34" charset="0"/>
              </a:rPr>
            </a:br>
            <a:br>
              <a:rPr lang="fr-FR" sz="1200" dirty="0">
                <a:solidFill>
                  <a:srgbClr val="18301A"/>
                </a:solidFill>
                <a:latin typeface="Arial" panose="020B0604020202020204" pitchFamily="34" charset="0"/>
                <a:cs typeface="Arial" panose="020B0604020202020204" pitchFamily="34" charset="0"/>
              </a:rPr>
            </a:br>
            <a:r>
              <a:rPr lang="fr-FR" sz="1200" dirty="0">
                <a:solidFill>
                  <a:srgbClr val="18301A"/>
                </a:solidFill>
                <a:latin typeface="Arial" panose="020B0604020202020204" pitchFamily="34" charset="0"/>
                <a:cs typeface="Arial" panose="020B0604020202020204" pitchFamily="34" charset="0"/>
              </a:rPr>
              <a:t>Il a reçu une formation de médecin (Aix-Marseille Université) avec une spécialisation en Médecine Générale et en Santé Publique &amp;.Médecine Sociale. Il est titulaire d'un Master Recherche (M2) en Santé Publique/Epidémiologie (Université de la Sorbonne). Il est co-auteur de près de 90 publications dans des revus à comité de lecture.</a:t>
            </a:r>
          </a:p>
          <a:p>
            <a:pPr algn="just">
              <a:lnSpc>
                <a:spcPct val="115000"/>
              </a:lnSpc>
              <a:spcAft>
                <a:spcPts val="563"/>
              </a:spcAft>
            </a:pPr>
            <a:endParaRPr lang="fr-FR" sz="1125" dirty="0">
              <a:solidFill>
                <a:srgbClr val="18301A"/>
              </a:solidFill>
              <a:latin typeface="Arial" panose="020B0604020202020204" pitchFamily="34" charset="0"/>
              <a:cs typeface="Arial" panose="020B0604020202020204" pitchFamily="34" charset="0"/>
            </a:endParaRPr>
          </a:p>
        </p:txBody>
      </p:sp>
      <p:sp>
        <p:nvSpPr>
          <p:cNvPr id="11" name="Triangle rectangle 10">
            <a:extLst>
              <a:ext uri="{FF2B5EF4-FFF2-40B4-BE49-F238E27FC236}">
                <a16:creationId xmlns:a16="http://schemas.microsoft.com/office/drawing/2014/main" id="{856702C0-4A43-41DF-86EE-C85C2DEB55A2}"/>
              </a:ext>
            </a:extLst>
          </p:cNvPr>
          <p:cNvSpPr/>
          <p:nvPr/>
        </p:nvSpPr>
        <p:spPr>
          <a:xfrm flipV="1">
            <a:off x="268497" y="773901"/>
            <a:ext cx="7283240" cy="1522837"/>
          </a:xfrm>
          <a:prstGeom prst="rtTriangle">
            <a:avLst/>
          </a:prstGeom>
          <a:solidFill>
            <a:srgbClr val="F7941D"/>
          </a:solidFill>
          <a:ln>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7" name="Triangle rectangle 6">
            <a:extLst>
              <a:ext uri="{FF2B5EF4-FFF2-40B4-BE49-F238E27FC236}">
                <a16:creationId xmlns:a16="http://schemas.microsoft.com/office/drawing/2014/main" id="{B2076707-A22F-46B8-924A-7BC2F108F63F}"/>
              </a:ext>
            </a:extLst>
          </p:cNvPr>
          <p:cNvSpPr/>
          <p:nvPr/>
        </p:nvSpPr>
        <p:spPr>
          <a:xfrm flipV="1">
            <a:off x="268497" y="745236"/>
            <a:ext cx="5839742" cy="1042116"/>
          </a:xfrm>
          <a:prstGeom prst="rtTriangle">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8" name="ZoneTexte 7">
            <a:extLst>
              <a:ext uri="{FF2B5EF4-FFF2-40B4-BE49-F238E27FC236}">
                <a16:creationId xmlns:a16="http://schemas.microsoft.com/office/drawing/2014/main" id="{73390343-705C-4E7F-8D18-7207F5BD1A4F}"/>
              </a:ext>
            </a:extLst>
          </p:cNvPr>
          <p:cNvSpPr txBox="1"/>
          <p:nvPr/>
        </p:nvSpPr>
        <p:spPr>
          <a:xfrm>
            <a:off x="909050" y="3648698"/>
            <a:ext cx="5741574" cy="473206"/>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Jeudi 18 avril 2024</a:t>
            </a:r>
          </a:p>
          <a:p>
            <a:r>
              <a:rPr lang="fr-FR" sz="1125" b="1" dirty="0">
                <a:solidFill>
                  <a:srgbClr val="F7A347"/>
                </a:solidFill>
                <a:latin typeface="Arial" panose="020B0604020202020204" pitchFamily="34" charset="0"/>
              </a:rPr>
              <a:t>10h30</a:t>
            </a:r>
            <a:r>
              <a:rPr lang="fr-FR" sz="1125" dirty="0">
                <a:solidFill>
                  <a:srgbClr val="F7A347"/>
                </a:solidFill>
                <a:latin typeface="Arial" panose="020B0604020202020204" pitchFamily="34" charset="0"/>
              </a:rPr>
              <a:t> </a:t>
            </a:r>
            <a:r>
              <a:rPr lang="fr-FR" sz="1125" b="1" dirty="0">
                <a:solidFill>
                  <a:srgbClr val="F7A347"/>
                </a:solidFill>
                <a:latin typeface="Arial" panose="020B0604020202020204" pitchFamily="34" charset="0"/>
              </a:rPr>
              <a:t>•</a:t>
            </a:r>
            <a:r>
              <a:rPr lang="fr-FR" sz="1125" dirty="0">
                <a:solidFill>
                  <a:srgbClr val="F7A347"/>
                </a:solidFill>
                <a:latin typeface="Arial" panose="020B0604020202020204" pitchFamily="34" charset="0"/>
              </a:rPr>
              <a:t> Modération SP20 – Emergences 2</a:t>
            </a:r>
            <a:endParaRPr lang="fr-FR" sz="1125" dirty="0">
              <a:solidFill>
                <a:srgbClr val="F7A347"/>
              </a:solidFill>
            </a:endParaRPr>
          </a:p>
        </p:txBody>
      </p:sp>
      <p:sp>
        <p:nvSpPr>
          <p:cNvPr id="15" name="Ellipse 14">
            <a:extLst>
              <a:ext uri="{FF2B5EF4-FFF2-40B4-BE49-F238E27FC236}">
                <a16:creationId xmlns:a16="http://schemas.microsoft.com/office/drawing/2014/main" id="{912FAE16-57AD-458C-9125-C7470B851250}"/>
              </a:ext>
            </a:extLst>
          </p:cNvPr>
          <p:cNvSpPr/>
          <p:nvPr/>
        </p:nvSpPr>
        <p:spPr>
          <a:xfrm>
            <a:off x="1262629" y="1341099"/>
            <a:ext cx="1991000" cy="204542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pic>
        <p:nvPicPr>
          <p:cNvPr id="4" name="Image 3">
            <a:extLst>
              <a:ext uri="{FF2B5EF4-FFF2-40B4-BE49-F238E27FC236}">
                <a16:creationId xmlns:a16="http://schemas.microsoft.com/office/drawing/2014/main" id="{69CEBA1E-5135-A293-BA61-4BEE35E0F1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0471620A-D3D8-3D2B-F417-57394D3043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46"/>
            <a:ext cx="7559675" cy="2362398"/>
          </a:xfrm>
          <a:prstGeom prst="rect">
            <a:avLst/>
          </a:prstGeom>
        </p:spPr>
      </p:pic>
      <p:sp>
        <p:nvSpPr>
          <p:cNvPr id="6" name="Ellipse 5">
            <a:extLst>
              <a:ext uri="{FF2B5EF4-FFF2-40B4-BE49-F238E27FC236}">
                <a16:creationId xmlns:a16="http://schemas.microsoft.com/office/drawing/2014/main" id="{87B1CA5E-86F0-0D58-680F-F005AD4E05B6}"/>
              </a:ext>
            </a:extLst>
          </p:cNvPr>
          <p:cNvSpPr/>
          <p:nvPr/>
        </p:nvSpPr>
        <p:spPr>
          <a:xfrm>
            <a:off x="4958866" y="186975"/>
            <a:ext cx="1991000" cy="2045429"/>
          </a:xfrm>
          <a:prstGeom prst="ellipse">
            <a:avLst/>
          </a:prstGeom>
          <a:no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pic>
        <p:nvPicPr>
          <p:cNvPr id="12" name="Image 4">
            <a:extLst>
              <a:ext uri="{FF2B5EF4-FFF2-40B4-BE49-F238E27FC236}">
                <a16:creationId xmlns:a16="http://schemas.microsoft.com/office/drawing/2014/main" id="{BA7A2261-115E-47B5-A686-E673D1F52D80}"/>
              </a:ext>
            </a:extLst>
          </p:cNvPr>
          <p:cNvPicPr>
            <a:picLocks noChangeAspect="1"/>
          </p:cNvPicPr>
          <p:nvPr/>
        </p:nvPicPr>
        <p:blipFill rotWithShape="1">
          <a:blip r:embed="rId4">
            <a:extLst>
              <a:ext uri="{28A0092B-C50C-407E-A947-70E740481C1C}">
                <a14:useLocalDpi xmlns:a14="http://schemas.microsoft.com/office/drawing/2010/main" val="0"/>
              </a:ext>
            </a:extLst>
          </a:blip>
          <a:srcRect l="9394" t="790" r="23620" b="-790"/>
          <a:stretch/>
        </p:blipFill>
        <p:spPr>
          <a:xfrm>
            <a:off x="4900778" y="182413"/>
            <a:ext cx="2107176" cy="2097120"/>
          </a:xfrm>
          <a:prstGeom prst="ellipse">
            <a:avLst/>
          </a:prstGeom>
          <a:ln>
            <a:noFill/>
          </a:ln>
          <a:effectLst>
            <a:softEdge rad="112500"/>
          </a:effectLst>
        </p:spPr>
      </p:pic>
    </p:spTree>
    <p:extLst>
      <p:ext uri="{BB962C8B-B14F-4D97-AF65-F5344CB8AC3E}">
        <p14:creationId xmlns:p14="http://schemas.microsoft.com/office/powerpoint/2010/main" val="1052025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8D9B2-2D2F-40A2-97E2-E4156F461252}"/>
              </a:ext>
            </a:extLst>
          </p:cNvPr>
          <p:cNvSpPr>
            <a:spLocks noGrp="1"/>
          </p:cNvSpPr>
          <p:nvPr>
            <p:ph type="ctrTitle"/>
          </p:nvPr>
        </p:nvSpPr>
        <p:spPr>
          <a:xfrm>
            <a:off x="1775957" y="2120291"/>
            <a:ext cx="4007757" cy="1358622"/>
          </a:xfrm>
        </p:spPr>
        <p:txBody>
          <a:bodyPr>
            <a:normAutofit fontScale="90000"/>
          </a:bodyPr>
          <a:lstStyle/>
          <a:p>
            <a:r>
              <a:rPr lang="fr-FR" sz="3375" b="1" dirty="0">
                <a:solidFill>
                  <a:srgbClr val="18301A"/>
                </a:solidFill>
                <a:latin typeface="Arial" panose="020B0604020202020204" pitchFamily="34" charset="0"/>
                <a:cs typeface="Arial" panose="020B0604020202020204" pitchFamily="34" charset="0"/>
              </a:rPr>
              <a:t>Didier</a:t>
            </a:r>
            <a:br>
              <a:rPr lang="fr-FR" sz="3375" b="1" dirty="0">
                <a:solidFill>
                  <a:srgbClr val="18301A"/>
                </a:solidFill>
                <a:latin typeface="Arial" panose="020B0604020202020204" pitchFamily="34" charset="0"/>
                <a:cs typeface="Arial" panose="020B0604020202020204" pitchFamily="34" charset="0"/>
              </a:rPr>
            </a:br>
            <a:r>
              <a:rPr lang="fr-FR" sz="3375" b="1" dirty="0">
                <a:solidFill>
                  <a:srgbClr val="18301A"/>
                </a:solidFill>
                <a:latin typeface="Arial" panose="020B0604020202020204" pitchFamily="34" charset="0"/>
                <a:cs typeface="Arial" panose="020B0604020202020204" pitchFamily="34" charset="0"/>
              </a:rPr>
              <a:t>KOUMAVI EKOUEVI</a:t>
            </a:r>
          </a:p>
        </p:txBody>
      </p:sp>
      <p:sp>
        <p:nvSpPr>
          <p:cNvPr id="18" name="Sous-titre 2">
            <a:extLst>
              <a:ext uri="{FF2B5EF4-FFF2-40B4-BE49-F238E27FC236}">
                <a16:creationId xmlns:a16="http://schemas.microsoft.com/office/drawing/2014/main" id="{AD707CF4-E475-4BC4-9CBD-C2B71C5E9528}"/>
              </a:ext>
            </a:extLst>
          </p:cNvPr>
          <p:cNvSpPr>
            <a:spLocks noGrp="1"/>
          </p:cNvSpPr>
          <p:nvPr>
            <p:ph type="subTitle" idx="1"/>
          </p:nvPr>
        </p:nvSpPr>
        <p:spPr>
          <a:xfrm>
            <a:off x="909050" y="5282757"/>
            <a:ext cx="5741574" cy="4663820"/>
          </a:xfrm>
        </p:spPr>
        <p:txBody>
          <a:bodyPr>
            <a:normAutofit/>
          </a:bodyPr>
          <a:lstStyle/>
          <a:p>
            <a:pPr algn="just">
              <a:lnSpc>
                <a:spcPct val="107000"/>
              </a:lnSpc>
              <a:spcAft>
                <a:spcPts val="800"/>
              </a:spcAft>
            </a:pPr>
            <a:r>
              <a:rPr lang="fr-FR" sz="1200" dirty="0">
                <a:solidFill>
                  <a:srgbClr val="18301A"/>
                </a:solidFill>
                <a:latin typeface="Arial" panose="020B0604020202020204" pitchFamily="34" charset="0"/>
                <a:cs typeface="Arial" panose="020B0604020202020204" pitchFamily="34" charset="0"/>
              </a:rPr>
              <a:t>Didier </a:t>
            </a:r>
            <a:r>
              <a:rPr lang="fr-FR" sz="1200" dirty="0" err="1">
                <a:solidFill>
                  <a:srgbClr val="18301A"/>
                </a:solidFill>
                <a:latin typeface="Arial" panose="020B0604020202020204" pitchFamily="34" charset="0"/>
                <a:cs typeface="Arial" panose="020B0604020202020204" pitchFamily="34" charset="0"/>
              </a:rPr>
              <a:t>Koumavi</a:t>
            </a:r>
            <a:r>
              <a:rPr lang="fr-FR" sz="1200" dirty="0">
                <a:solidFill>
                  <a:srgbClr val="18301A"/>
                </a:solidFill>
                <a:latin typeface="Arial" panose="020B0604020202020204" pitchFamily="34" charset="0"/>
                <a:cs typeface="Arial" panose="020B0604020202020204" pitchFamily="34" charset="0"/>
              </a:rPr>
              <a:t> </a:t>
            </a:r>
            <a:r>
              <a:rPr lang="fr-FR" sz="1200" dirty="0" err="1">
                <a:solidFill>
                  <a:srgbClr val="18301A"/>
                </a:solidFill>
                <a:latin typeface="Arial" panose="020B0604020202020204" pitchFamily="34" charset="0"/>
                <a:cs typeface="Arial" panose="020B0604020202020204" pitchFamily="34" charset="0"/>
              </a:rPr>
              <a:t>Ekouevi</a:t>
            </a:r>
            <a:r>
              <a:rPr lang="fr-FR" sz="1200" dirty="0">
                <a:solidFill>
                  <a:srgbClr val="18301A"/>
                </a:solidFill>
                <a:latin typeface="Arial" panose="020B0604020202020204" pitchFamily="34" charset="0"/>
                <a:cs typeface="Arial" panose="020B0604020202020204" pitchFamily="34" charset="0"/>
              </a:rPr>
              <a:t> est médecin épidémiologiste travaillant sur l'infection par le VIH et sa prévention en Afrique subsaharienne au sein du département de Santé Publique de l'Université de Lomé, au Togo. Il est chef du Département de Santé Publique et Directeur du Centre de formation et de recherche en Santé Publique. Il est également Chargé de recherche au centre de recherche INSERM U1219 de l'Université de Bordeaux. Le professeur </a:t>
            </a:r>
            <a:r>
              <a:rPr lang="fr-FR" sz="1200" dirty="0" err="1">
                <a:solidFill>
                  <a:srgbClr val="18301A"/>
                </a:solidFill>
                <a:latin typeface="Arial" panose="020B0604020202020204" pitchFamily="34" charset="0"/>
                <a:cs typeface="Arial" panose="020B0604020202020204" pitchFamily="34" charset="0"/>
              </a:rPr>
              <a:t>Ekouevi</a:t>
            </a:r>
            <a:r>
              <a:rPr lang="fr-FR" sz="1200" dirty="0">
                <a:solidFill>
                  <a:srgbClr val="18301A"/>
                </a:solidFill>
                <a:latin typeface="Arial" panose="020B0604020202020204" pitchFamily="34" charset="0"/>
                <a:cs typeface="Arial" panose="020B0604020202020204" pitchFamily="34" charset="0"/>
              </a:rPr>
              <a:t> possède 25 ans d'expérience dans la recherche sur l'épidémiologie du VIH et la santé mondiale. Son intérêt scientifique porte sur les défis de santé publique liés à la prévention et à la prise en charge du VIH, et les infections sexuellement transmissibles  au sein des populations clés d'Afrique de l'Ouest. Il est auteur de plus de 225 articles dans des revues à comité de lecture.</a:t>
            </a:r>
          </a:p>
        </p:txBody>
      </p:sp>
      <p:sp>
        <p:nvSpPr>
          <p:cNvPr id="11" name="Triangle rectangle 10">
            <a:extLst>
              <a:ext uri="{FF2B5EF4-FFF2-40B4-BE49-F238E27FC236}">
                <a16:creationId xmlns:a16="http://schemas.microsoft.com/office/drawing/2014/main" id="{856702C0-4A43-41DF-86EE-C85C2DEB55A2}"/>
              </a:ext>
            </a:extLst>
          </p:cNvPr>
          <p:cNvSpPr/>
          <p:nvPr/>
        </p:nvSpPr>
        <p:spPr>
          <a:xfrm flipV="1">
            <a:off x="268497" y="773901"/>
            <a:ext cx="7283240" cy="1522837"/>
          </a:xfrm>
          <a:prstGeom prst="rtTriangle">
            <a:avLst/>
          </a:prstGeom>
          <a:solidFill>
            <a:srgbClr val="F7941D"/>
          </a:solidFill>
          <a:ln>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7" name="Triangle rectangle 6">
            <a:extLst>
              <a:ext uri="{FF2B5EF4-FFF2-40B4-BE49-F238E27FC236}">
                <a16:creationId xmlns:a16="http://schemas.microsoft.com/office/drawing/2014/main" id="{B2076707-A22F-46B8-924A-7BC2F108F63F}"/>
              </a:ext>
            </a:extLst>
          </p:cNvPr>
          <p:cNvSpPr/>
          <p:nvPr/>
        </p:nvSpPr>
        <p:spPr>
          <a:xfrm flipV="1">
            <a:off x="268497" y="745236"/>
            <a:ext cx="5839742" cy="1042116"/>
          </a:xfrm>
          <a:prstGeom prst="rtTriangle">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8" name="ZoneTexte 7">
            <a:extLst>
              <a:ext uri="{FF2B5EF4-FFF2-40B4-BE49-F238E27FC236}">
                <a16:creationId xmlns:a16="http://schemas.microsoft.com/office/drawing/2014/main" id="{73390343-705C-4E7F-8D18-7207F5BD1A4F}"/>
              </a:ext>
            </a:extLst>
          </p:cNvPr>
          <p:cNvSpPr txBox="1"/>
          <p:nvPr/>
        </p:nvSpPr>
        <p:spPr>
          <a:xfrm>
            <a:off x="909050" y="4658323"/>
            <a:ext cx="5741574" cy="484748"/>
          </a:xfrm>
          <a:prstGeom prst="rect">
            <a:avLst/>
          </a:prstGeom>
          <a:noFill/>
        </p:spPr>
        <p:txBody>
          <a:bodyPr wrap="square" rtlCol="0">
            <a:spAutoFit/>
          </a:bodyPr>
          <a:lstStyle/>
          <a:p>
            <a:r>
              <a:rPr lang="fr-FR" sz="1350" b="1" dirty="0">
                <a:solidFill>
                  <a:srgbClr val="F7A347"/>
                </a:solidFill>
                <a:latin typeface="Arial" panose="020B0604020202020204" pitchFamily="34" charset="0"/>
              </a:rPr>
              <a:t>Jeudi 18 avril 2024</a:t>
            </a:r>
          </a:p>
          <a:p>
            <a:r>
              <a:rPr lang="fr-FR" sz="1125" b="1" dirty="0">
                <a:solidFill>
                  <a:srgbClr val="F7A347"/>
                </a:solidFill>
                <a:latin typeface="Arial" panose="020B0604020202020204" pitchFamily="34" charset="0"/>
              </a:rPr>
              <a:t>10h50 • </a:t>
            </a:r>
            <a:r>
              <a:rPr lang="fr-FR" sz="1200" b="0" i="0" dirty="0">
                <a:solidFill>
                  <a:srgbClr val="263465"/>
                </a:solidFill>
                <a:effectLst/>
                <a:latin typeface="Arial" panose="020B0604020202020204" pitchFamily="34" charset="0"/>
              </a:rPr>
              <a:t>  </a:t>
            </a:r>
            <a:r>
              <a:rPr lang="fr-FR" sz="1125" dirty="0">
                <a:solidFill>
                  <a:srgbClr val="F7A347"/>
                </a:solidFill>
                <a:latin typeface="Arial" panose="020B0604020202020204" pitchFamily="34" charset="0"/>
              </a:rPr>
              <a:t>ML11.2 - Tolérance métabolique des ARV </a:t>
            </a:r>
          </a:p>
        </p:txBody>
      </p:sp>
      <p:sp>
        <p:nvSpPr>
          <p:cNvPr id="15" name="Ellipse 14">
            <a:extLst>
              <a:ext uri="{FF2B5EF4-FFF2-40B4-BE49-F238E27FC236}">
                <a16:creationId xmlns:a16="http://schemas.microsoft.com/office/drawing/2014/main" id="{912FAE16-57AD-458C-9125-C7470B851250}"/>
              </a:ext>
            </a:extLst>
          </p:cNvPr>
          <p:cNvSpPr/>
          <p:nvPr/>
        </p:nvSpPr>
        <p:spPr>
          <a:xfrm>
            <a:off x="1262629" y="1341099"/>
            <a:ext cx="1991000" cy="204542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pic>
        <p:nvPicPr>
          <p:cNvPr id="3" name="Image 2">
            <a:extLst>
              <a:ext uri="{FF2B5EF4-FFF2-40B4-BE49-F238E27FC236}">
                <a16:creationId xmlns:a16="http://schemas.microsoft.com/office/drawing/2014/main" id="{C8B3CBC2-D2CC-124D-35B3-EAE36736FA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4" name="Image 3" descr="Une image contenant texte&#10;&#10;Description générée automatiquement">
            <a:extLst>
              <a:ext uri="{FF2B5EF4-FFF2-40B4-BE49-F238E27FC236}">
                <a16:creationId xmlns:a16="http://schemas.microsoft.com/office/drawing/2014/main" id="{A66DC12A-C6A2-AEE0-D439-D2276AE709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46"/>
            <a:ext cx="7559675" cy="2362398"/>
          </a:xfrm>
          <a:prstGeom prst="rect">
            <a:avLst/>
          </a:prstGeom>
        </p:spPr>
      </p:pic>
      <p:sp>
        <p:nvSpPr>
          <p:cNvPr id="6" name="Ellipse 5">
            <a:extLst>
              <a:ext uri="{FF2B5EF4-FFF2-40B4-BE49-F238E27FC236}">
                <a16:creationId xmlns:a16="http://schemas.microsoft.com/office/drawing/2014/main" id="{AD3E2EF7-82AC-C794-3247-58663F9ED728}"/>
              </a:ext>
            </a:extLst>
          </p:cNvPr>
          <p:cNvSpPr/>
          <p:nvPr/>
        </p:nvSpPr>
        <p:spPr>
          <a:xfrm>
            <a:off x="4958866" y="186975"/>
            <a:ext cx="1991000" cy="2045429"/>
          </a:xfrm>
          <a:prstGeom prst="ellipse">
            <a:avLst/>
          </a:prstGeom>
          <a:no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pic>
        <p:nvPicPr>
          <p:cNvPr id="5" name="Image 4">
            <a:extLst>
              <a:ext uri="{FF2B5EF4-FFF2-40B4-BE49-F238E27FC236}">
                <a16:creationId xmlns:a16="http://schemas.microsoft.com/office/drawing/2014/main" id="{08F4D236-E41A-45DD-95FD-66745A67DEC5}"/>
              </a:ext>
            </a:extLst>
          </p:cNvPr>
          <p:cNvPicPr>
            <a:picLocks noChangeAspect="1"/>
          </p:cNvPicPr>
          <p:nvPr/>
        </p:nvPicPr>
        <p:blipFill rotWithShape="1">
          <a:blip r:embed="rId4">
            <a:extLst>
              <a:ext uri="{28A0092B-C50C-407E-A947-70E740481C1C}">
                <a14:useLocalDpi xmlns:a14="http://schemas.microsoft.com/office/drawing/2010/main" val="0"/>
              </a:ext>
            </a:extLst>
          </a:blip>
          <a:srcRect t="9056" b="24596"/>
          <a:stretch/>
        </p:blipFill>
        <p:spPr>
          <a:xfrm>
            <a:off x="4900778" y="161129"/>
            <a:ext cx="2107176" cy="2097120"/>
          </a:xfrm>
          <a:prstGeom prst="ellipse">
            <a:avLst/>
          </a:prstGeom>
          <a:ln>
            <a:noFill/>
          </a:ln>
          <a:effectLst>
            <a:softEdge rad="112500"/>
          </a:effectLst>
        </p:spPr>
      </p:pic>
      <p:sp>
        <p:nvSpPr>
          <p:cNvPr id="9" name="ZoneTexte 8">
            <a:extLst>
              <a:ext uri="{FF2B5EF4-FFF2-40B4-BE49-F238E27FC236}">
                <a16:creationId xmlns:a16="http://schemas.microsoft.com/office/drawing/2014/main" id="{6D7EDD42-DDBD-097D-6139-98A1E045DC98}"/>
              </a:ext>
            </a:extLst>
          </p:cNvPr>
          <p:cNvSpPr txBox="1"/>
          <p:nvPr/>
        </p:nvSpPr>
        <p:spPr>
          <a:xfrm>
            <a:off x="909050" y="3676203"/>
            <a:ext cx="5741574" cy="1027204"/>
          </a:xfrm>
          <a:prstGeom prst="rect">
            <a:avLst/>
          </a:prstGeom>
          <a:noFill/>
        </p:spPr>
        <p:txBody>
          <a:bodyPr wrap="square" rtlCol="0">
            <a:spAutoFit/>
          </a:bodyPr>
          <a:lstStyle/>
          <a:p>
            <a:r>
              <a:rPr lang="fr-FR" sz="1350" b="1" dirty="0">
                <a:solidFill>
                  <a:srgbClr val="F7A347"/>
                </a:solidFill>
                <a:latin typeface="Arial" panose="020B0604020202020204" pitchFamily="34" charset="0"/>
              </a:rPr>
              <a:t>Mardi 16 avril 2024</a:t>
            </a:r>
          </a:p>
          <a:p>
            <a:r>
              <a:rPr lang="fr-FR" sz="1125" b="1" dirty="0">
                <a:solidFill>
                  <a:srgbClr val="F7A347"/>
                </a:solidFill>
                <a:latin typeface="Arial" panose="020B0604020202020204" pitchFamily="34" charset="0"/>
              </a:rPr>
              <a:t>15h40 • </a:t>
            </a:r>
            <a:r>
              <a:rPr lang="fr-FR" sz="1200" b="0" i="0" dirty="0">
                <a:solidFill>
                  <a:srgbClr val="263465"/>
                </a:solidFill>
                <a:effectLst/>
                <a:latin typeface="Arial" panose="020B0604020202020204" pitchFamily="34" charset="0"/>
              </a:rPr>
              <a:t>  </a:t>
            </a:r>
            <a:r>
              <a:rPr lang="fr-FR" sz="1130" i="0" dirty="0">
                <a:solidFill>
                  <a:srgbClr val="F7A347"/>
                </a:solidFill>
                <a:effectLst/>
                <a:latin typeface="Arial" panose="020B0604020202020204" pitchFamily="34" charset="0"/>
              </a:rPr>
              <a:t>Symposium L'INITIATIVE : VIH et comorbidités : vers des services de santé à plusieurs entrées - Transition épidémiologique : le double fardeau pour les systèmes de santé d’Afrique centrale et de l’ouest.</a:t>
            </a:r>
          </a:p>
          <a:p>
            <a:endParaRPr lang="fr-FR" sz="1125" dirty="0">
              <a:solidFill>
                <a:srgbClr val="F7A347"/>
              </a:solidFill>
              <a:latin typeface="Arial" panose="020B0604020202020204" pitchFamily="34" charset="0"/>
            </a:endParaRPr>
          </a:p>
        </p:txBody>
      </p:sp>
    </p:spTree>
    <p:extLst>
      <p:ext uri="{BB962C8B-B14F-4D97-AF65-F5344CB8AC3E}">
        <p14:creationId xmlns:p14="http://schemas.microsoft.com/office/powerpoint/2010/main" val="759635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16072-9792-D321-2A9A-AE19CD406FD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844B5F4-8178-5062-6534-F9263F5F64C7}"/>
              </a:ext>
            </a:extLst>
          </p:cNvPr>
          <p:cNvSpPr>
            <a:spLocks noGrp="1"/>
          </p:cNvSpPr>
          <p:nvPr>
            <p:ph type="ctrTitle"/>
          </p:nvPr>
        </p:nvSpPr>
        <p:spPr>
          <a:xfrm>
            <a:off x="1775957" y="2120291"/>
            <a:ext cx="4007757" cy="1358622"/>
          </a:xfrm>
        </p:spPr>
        <p:txBody>
          <a:bodyPr>
            <a:normAutofit/>
          </a:bodyPr>
          <a:lstStyle/>
          <a:p>
            <a:r>
              <a:rPr lang="fr-FR" sz="3375" b="1" dirty="0">
                <a:solidFill>
                  <a:srgbClr val="18301A"/>
                </a:solidFill>
                <a:latin typeface="Arial" panose="020B0604020202020204" pitchFamily="34" charset="0"/>
                <a:cs typeface="Arial" panose="020B0604020202020204" pitchFamily="34" charset="0"/>
              </a:rPr>
              <a:t>Marie-José </a:t>
            </a:r>
            <a:br>
              <a:rPr lang="fr-FR" sz="3375" b="1" dirty="0">
                <a:solidFill>
                  <a:srgbClr val="18301A"/>
                </a:solidFill>
                <a:latin typeface="Arial" panose="020B0604020202020204" pitchFamily="34" charset="0"/>
                <a:cs typeface="Arial" panose="020B0604020202020204" pitchFamily="34" charset="0"/>
              </a:rPr>
            </a:br>
            <a:r>
              <a:rPr lang="fr-FR" sz="3375" b="1" dirty="0">
                <a:solidFill>
                  <a:srgbClr val="18301A"/>
                </a:solidFill>
                <a:latin typeface="Arial" panose="020B0604020202020204" pitchFamily="34" charset="0"/>
                <a:cs typeface="Arial" panose="020B0604020202020204" pitchFamily="34" charset="0"/>
              </a:rPr>
              <a:t>ESSI</a:t>
            </a:r>
          </a:p>
        </p:txBody>
      </p:sp>
      <p:sp>
        <p:nvSpPr>
          <p:cNvPr id="3" name="Sous-titre 2">
            <a:extLst>
              <a:ext uri="{FF2B5EF4-FFF2-40B4-BE49-F238E27FC236}">
                <a16:creationId xmlns:a16="http://schemas.microsoft.com/office/drawing/2014/main" id="{7E3232C2-8EFD-A663-D58A-19A1E0EEA20A}"/>
              </a:ext>
            </a:extLst>
          </p:cNvPr>
          <p:cNvSpPr>
            <a:spLocks noGrp="1"/>
          </p:cNvSpPr>
          <p:nvPr>
            <p:ph type="subTitle" idx="1"/>
          </p:nvPr>
        </p:nvSpPr>
        <p:spPr>
          <a:xfrm>
            <a:off x="909048" y="4133447"/>
            <a:ext cx="5741574" cy="4663820"/>
          </a:xfrm>
        </p:spPr>
        <p:txBody>
          <a:bodyPr>
            <a:normAutofit/>
          </a:bodyPr>
          <a:lstStyle/>
          <a:p>
            <a:pPr algn="just"/>
            <a:r>
              <a:rPr lang="fr-FR" sz="1200" b="0" i="0" dirty="0">
                <a:solidFill>
                  <a:srgbClr val="444444"/>
                </a:solidFill>
                <a:effectLst/>
                <a:latin typeface="Arial" panose="020B0604020202020204" pitchFamily="34" charset="0"/>
              </a:rPr>
              <a:t>Anthropologue médicale, le Pr Marie-José </a:t>
            </a:r>
            <a:r>
              <a:rPr lang="fr-FR" sz="1200" b="0" i="0" dirty="0" err="1">
                <a:solidFill>
                  <a:srgbClr val="444444"/>
                </a:solidFill>
                <a:effectLst/>
                <a:latin typeface="Arial" panose="020B0604020202020204" pitchFamily="34" charset="0"/>
              </a:rPr>
              <a:t>Essi</a:t>
            </a:r>
            <a:r>
              <a:rPr lang="fr-FR" sz="1200" b="0" i="0" dirty="0">
                <a:solidFill>
                  <a:srgbClr val="444444"/>
                </a:solidFill>
                <a:effectLst/>
                <a:latin typeface="Arial" panose="020B0604020202020204" pitchFamily="34" charset="0"/>
              </a:rPr>
              <a:t> est </a:t>
            </a:r>
            <a:r>
              <a:rPr lang="fr-FR" sz="1200" b="0" i="0" dirty="0" err="1">
                <a:solidFill>
                  <a:srgbClr val="444444"/>
                </a:solidFill>
                <a:effectLst/>
                <a:latin typeface="Arial" panose="020B0604020202020204" pitchFamily="34" charset="0"/>
              </a:rPr>
              <a:t>enseignante-chercheure</a:t>
            </a:r>
            <a:r>
              <a:rPr lang="fr-FR" sz="1200" b="0" i="0" dirty="0">
                <a:solidFill>
                  <a:srgbClr val="444444"/>
                </a:solidFill>
                <a:effectLst/>
                <a:latin typeface="Arial" panose="020B0604020202020204" pitchFamily="34" charset="0"/>
              </a:rPr>
              <a:t> de santé publique à la Faculté de Médecine et de Sciences Biomédicales de l’Université de Yaoundé I (FMSB-UYI) depuis 2005.</a:t>
            </a:r>
          </a:p>
          <a:p>
            <a:pPr algn="just"/>
            <a:r>
              <a:rPr lang="fr-FR" sz="1200" b="0" i="0" dirty="0">
                <a:solidFill>
                  <a:srgbClr val="444444"/>
                </a:solidFill>
                <a:effectLst/>
                <a:latin typeface="Arial" panose="020B0604020202020204" pitchFamily="34" charset="0"/>
              </a:rPr>
              <a:t>Son principal apport au sein de cette institution est la recherche mixte (</a:t>
            </a:r>
            <a:r>
              <a:rPr lang="fr-FR" sz="1200" b="0" i="0" dirty="0" err="1">
                <a:solidFill>
                  <a:srgbClr val="444444"/>
                </a:solidFill>
                <a:effectLst/>
                <a:latin typeface="Arial" panose="020B0604020202020204" pitchFamily="34" charset="0"/>
              </a:rPr>
              <a:t>quali</a:t>
            </a:r>
            <a:r>
              <a:rPr lang="fr-FR" sz="1200" b="0" i="0" dirty="0">
                <a:solidFill>
                  <a:srgbClr val="444444"/>
                </a:solidFill>
                <a:effectLst/>
                <a:latin typeface="Arial" panose="020B0604020202020204" pitchFamily="34" charset="0"/>
              </a:rPr>
              <a:t>-quantitative et documentaire), autour de trois (3) principaux axes de recherche :</a:t>
            </a:r>
          </a:p>
          <a:p>
            <a:pPr algn="just"/>
            <a:r>
              <a:rPr lang="fr-FR" sz="1200" b="0" i="0" dirty="0">
                <a:solidFill>
                  <a:srgbClr val="444444"/>
                </a:solidFill>
                <a:effectLst/>
                <a:latin typeface="Arial" panose="020B0604020202020204" pitchFamily="34" charset="0"/>
              </a:rPr>
              <a:t>Médecine sociale et préventive : (i) Culture et santé, Représentations, Itinéraires thérapeutiques, Relation soignant-soigné) ;</a:t>
            </a:r>
          </a:p>
          <a:p>
            <a:pPr algn="just"/>
            <a:r>
              <a:rPr lang="fr-FR" sz="1200" b="0" i="0" dirty="0">
                <a:solidFill>
                  <a:srgbClr val="444444"/>
                </a:solidFill>
                <a:effectLst/>
                <a:latin typeface="Arial" panose="020B0604020202020204" pitchFamily="34" charset="0"/>
              </a:rPr>
              <a:t>Promotion de la santé (Evidence </a:t>
            </a:r>
            <a:r>
              <a:rPr lang="fr-FR" sz="1200" b="0" i="0" dirty="0" err="1">
                <a:solidFill>
                  <a:srgbClr val="444444"/>
                </a:solidFill>
                <a:effectLst/>
                <a:latin typeface="Arial" panose="020B0604020202020204" pitchFamily="34" charset="0"/>
              </a:rPr>
              <a:t>based</a:t>
            </a:r>
            <a:r>
              <a:rPr lang="fr-FR" sz="1200" b="0" i="0" dirty="0">
                <a:solidFill>
                  <a:srgbClr val="444444"/>
                </a:solidFill>
                <a:effectLst/>
                <a:latin typeface="Arial" panose="020B0604020202020204" pitchFamily="34" charset="0"/>
              </a:rPr>
              <a:t> </a:t>
            </a:r>
            <a:r>
              <a:rPr lang="fr-FR" sz="1200" b="0" i="0" dirty="0" err="1">
                <a:solidFill>
                  <a:srgbClr val="444444"/>
                </a:solidFill>
                <a:effectLst/>
                <a:latin typeface="Arial" panose="020B0604020202020204" pitchFamily="34" charset="0"/>
              </a:rPr>
              <a:t>policies</a:t>
            </a:r>
            <a:r>
              <a:rPr lang="fr-FR" sz="1200" b="0" i="0" dirty="0">
                <a:solidFill>
                  <a:srgbClr val="444444"/>
                </a:solidFill>
                <a:effectLst/>
                <a:latin typeface="Arial" panose="020B0604020202020204" pitchFamily="34" charset="0"/>
              </a:rPr>
              <a:t>, </a:t>
            </a:r>
            <a:r>
              <a:rPr lang="fr-FR" sz="1200" b="0" i="0" dirty="0" err="1">
                <a:solidFill>
                  <a:srgbClr val="444444"/>
                </a:solidFill>
                <a:effectLst/>
                <a:latin typeface="Arial" panose="020B0604020202020204" pitchFamily="34" charset="0"/>
              </a:rPr>
              <a:t>litteracie</a:t>
            </a:r>
            <a:r>
              <a:rPr lang="fr-FR" sz="1200" b="0" i="0" dirty="0">
                <a:solidFill>
                  <a:srgbClr val="444444"/>
                </a:solidFill>
                <a:effectLst/>
                <a:latin typeface="Arial" panose="020B0604020202020204" pitchFamily="34" charset="0"/>
              </a:rPr>
              <a:t> en santé, Changement de comportements) ; et</a:t>
            </a:r>
          </a:p>
          <a:p>
            <a:pPr algn="just"/>
            <a:r>
              <a:rPr lang="fr-FR" sz="1200" b="0" i="0" dirty="0">
                <a:solidFill>
                  <a:srgbClr val="444444"/>
                </a:solidFill>
                <a:effectLst/>
                <a:latin typeface="Arial" panose="020B0604020202020204" pitchFamily="34" charset="0"/>
              </a:rPr>
              <a:t>R&amp;D et propriété intellectuelle (Accès aux médicaments ; </a:t>
            </a:r>
            <a:r>
              <a:rPr lang="fr-FR" sz="1200" b="0" i="0" dirty="0" err="1">
                <a:solidFill>
                  <a:srgbClr val="444444"/>
                </a:solidFill>
                <a:effectLst/>
                <a:latin typeface="Arial" panose="020B0604020202020204" pitchFamily="34" charset="0"/>
              </a:rPr>
              <a:t>Licensing</a:t>
            </a:r>
            <a:r>
              <a:rPr lang="fr-FR" sz="1200" b="0" i="0" dirty="0">
                <a:solidFill>
                  <a:srgbClr val="444444"/>
                </a:solidFill>
                <a:effectLst/>
                <a:latin typeface="Arial" panose="020B0604020202020204" pitchFamily="34" charset="0"/>
              </a:rPr>
              <a:t>, Rédaction et promotion des brevets).</a:t>
            </a:r>
          </a:p>
          <a:p>
            <a:pPr algn="just"/>
            <a:r>
              <a:rPr lang="fr-FR" sz="1200" b="0" i="0" dirty="0">
                <a:solidFill>
                  <a:srgbClr val="444444"/>
                </a:solidFill>
                <a:effectLst/>
                <a:latin typeface="Arial" panose="020B0604020202020204" pitchFamily="34" charset="0"/>
              </a:rPr>
              <a:t>Aussi :</a:t>
            </a:r>
          </a:p>
          <a:p>
            <a:pPr algn="just"/>
            <a:r>
              <a:rPr lang="fr-FR" sz="1200" b="0" i="0" dirty="0">
                <a:solidFill>
                  <a:srgbClr val="444444"/>
                </a:solidFill>
                <a:effectLst/>
                <a:latin typeface="Arial" panose="020B0604020202020204" pitchFamily="34" charset="0"/>
              </a:rPr>
              <a:t>Coordinatrice du cycle doctoral en santé publique de l’Université de Yaoundé I depuis 2018 ;</a:t>
            </a:r>
          </a:p>
          <a:p>
            <a:pPr algn="just"/>
            <a:r>
              <a:rPr lang="fr-FR" sz="1200" b="0" i="0" dirty="0">
                <a:solidFill>
                  <a:srgbClr val="444444"/>
                </a:solidFill>
                <a:effectLst/>
                <a:latin typeface="Arial" panose="020B0604020202020204" pitchFamily="34" charset="0"/>
              </a:rPr>
              <a:t>Enseignante-associée aux Académies de propriété intellectuelle (Santé publique et Propriété industrielle) ; </a:t>
            </a:r>
          </a:p>
          <a:p>
            <a:pPr algn="just"/>
            <a:r>
              <a:rPr lang="fr-FR" sz="1200" b="0" i="0" dirty="0">
                <a:solidFill>
                  <a:srgbClr val="444444"/>
                </a:solidFill>
                <a:effectLst/>
                <a:latin typeface="Arial" panose="020B0604020202020204" pitchFamily="34" charset="0"/>
              </a:rPr>
              <a:t>Chercheure-associée au Site ANRS-MIE/Cameroun (Partenaire Cameroun TRANSVIHMI IRD UMI 233, INSERM U 1175, Université de Montpellier) ;</a:t>
            </a:r>
          </a:p>
          <a:p>
            <a:pPr algn="just"/>
            <a:r>
              <a:rPr lang="fr-FR" sz="1200" b="0" i="0" dirty="0">
                <a:solidFill>
                  <a:srgbClr val="444444"/>
                </a:solidFill>
                <a:effectLst/>
                <a:latin typeface="Arial" panose="020B0604020202020204" pitchFamily="34" charset="0"/>
              </a:rPr>
              <a:t>Chercheure-associée au Centre Pasteur du Cameroun (Sciences sociales et santé).</a:t>
            </a:r>
          </a:p>
          <a:p>
            <a:endParaRPr lang="fr-FR" sz="1125" dirty="0">
              <a:latin typeface="Arial" panose="020B0604020202020204" pitchFamily="34" charset="0"/>
              <a:cs typeface="Arial" panose="020B0604020202020204" pitchFamily="34" charset="0"/>
            </a:endParaRPr>
          </a:p>
        </p:txBody>
      </p:sp>
      <p:sp>
        <p:nvSpPr>
          <p:cNvPr id="11" name="Triangle rectangle 10">
            <a:extLst>
              <a:ext uri="{FF2B5EF4-FFF2-40B4-BE49-F238E27FC236}">
                <a16:creationId xmlns:a16="http://schemas.microsoft.com/office/drawing/2014/main" id="{BF0B15E9-A10D-DDFD-0AF9-1457D62B3485}"/>
              </a:ext>
            </a:extLst>
          </p:cNvPr>
          <p:cNvSpPr/>
          <p:nvPr/>
        </p:nvSpPr>
        <p:spPr>
          <a:xfrm flipV="1">
            <a:off x="268497" y="773901"/>
            <a:ext cx="7283240" cy="1522837"/>
          </a:xfrm>
          <a:prstGeom prst="rtTriangle">
            <a:avLst/>
          </a:prstGeom>
          <a:solidFill>
            <a:srgbClr val="F7941D"/>
          </a:solidFill>
          <a:ln>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7" name="Triangle rectangle 6">
            <a:extLst>
              <a:ext uri="{FF2B5EF4-FFF2-40B4-BE49-F238E27FC236}">
                <a16:creationId xmlns:a16="http://schemas.microsoft.com/office/drawing/2014/main" id="{BC5E3E42-12BA-DAEF-0596-AD87DEDF481A}"/>
              </a:ext>
            </a:extLst>
          </p:cNvPr>
          <p:cNvSpPr/>
          <p:nvPr/>
        </p:nvSpPr>
        <p:spPr>
          <a:xfrm flipV="1">
            <a:off x="268497" y="745236"/>
            <a:ext cx="5839742" cy="1042116"/>
          </a:xfrm>
          <a:prstGeom prst="rtTriangle">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8" name="ZoneTexte 7">
            <a:extLst>
              <a:ext uri="{FF2B5EF4-FFF2-40B4-BE49-F238E27FC236}">
                <a16:creationId xmlns:a16="http://schemas.microsoft.com/office/drawing/2014/main" id="{9EA70879-8E80-E5F8-A5A1-C81A333BD73D}"/>
              </a:ext>
            </a:extLst>
          </p:cNvPr>
          <p:cNvSpPr txBox="1"/>
          <p:nvPr/>
        </p:nvSpPr>
        <p:spPr>
          <a:xfrm>
            <a:off x="909050" y="3648699"/>
            <a:ext cx="5741574" cy="484748"/>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Mercredi 17 avril 2024</a:t>
            </a:r>
          </a:p>
          <a:p>
            <a:r>
              <a:rPr lang="fr-FR" sz="1125" b="1" dirty="0">
                <a:solidFill>
                  <a:srgbClr val="F7A347"/>
                </a:solidFill>
                <a:latin typeface="Arial" panose="020B0604020202020204" pitchFamily="34" charset="0"/>
              </a:rPr>
              <a:t>10h50 • </a:t>
            </a:r>
            <a:r>
              <a:rPr lang="fr-FR" sz="1125" dirty="0">
                <a:solidFill>
                  <a:srgbClr val="F7A347"/>
                </a:solidFill>
                <a:latin typeface="Arial" panose="020B0604020202020204" pitchFamily="34" charset="0"/>
              </a:rPr>
              <a:t>ML2.2 – Maladies émergentes et stigmatisation </a:t>
            </a:r>
          </a:p>
        </p:txBody>
      </p:sp>
      <p:sp>
        <p:nvSpPr>
          <p:cNvPr id="15" name="Ellipse 14">
            <a:extLst>
              <a:ext uri="{FF2B5EF4-FFF2-40B4-BE49-F238E27FC236}">
                <a16:creationId xmlns:a16="http://schemas.microsoft.com/office/drawing/2014/main" id="{E3E469B5-0758-8F47-9310-A82F13D9304B}"/>
              </a:ext>
            </a:extLst>
          </p:cNvPr>
          <p:cNvSpPr/>
          <p:nvPr/>
        </p:nvSpPr>
        <p:spPr>
          <a:xfrm>
            <a:off x="1262629" y="1341099"/>
            <a:ext cx="1991000" cy="204542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pic>
        <p:nvPicPr>
          <p:cNvPr id="10" name="Image 9">
            <a:extLst>
              <a:ext uri="{FF2B5EF4-FFF2-40B4-BE49-F238E27FC236}">
                <a16:creationId xmlns:a16="http://schemas.microsoft.com/office/drawing/2014/main" id="{23A55277-C1D4-58BC-6F05-713CDF4747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1FFE7A11-1218-1123-FCC2-7E40A31F1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46"/>
            <a:ext cx="7559675" cy="2362398"/>
          </a:xfrm>
          <a:prstGeom prst="rect">
            <a:avLst/>
          </a:prstGeom>
        </p:spPr>
      </p:pic>
      <p:sp>
        <p:nvSpPr>
          <p:cNvPr id="12" name="Ellipse 11">
            <a:extLst>
              <a:ext uri="{FF2B5EF4-FFF2-40B4-BE49-F238E27FC236}">
                <a16:creationId xmlns:a16="http://schemas.microsoft.com/office/drawing/2014/main" id="{6EE80B00-C4AA-A9EC-8B5C-306448BD55FD}"/>
              </a:ext>
            </a:extLst>
          </p:cNvPr>
          <p:cNvSpPr/>
          <p:nvPr/>
        </p:nvSpPr>
        <p:spPr>
          <a:xfrm>
            <a:off x="5056712" y="151338"/>
            <a:ext cx="1991000" cy="2045429"/>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Tree>
    <p:extLst>
      <p:ext uri="{BB962C8B-B14F-4D97-AF65-F5344CB8AC3E}">
        <p14:creationId xmlns:p14="http://schemas.microsoft.com/office/powerpoint/2010/main" val="1510648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65F0B-8135-66A7-9A20-3EB4D47BFC1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03B40BA-7525-0BC3-48A9-210CD9125777}"/>
              </a:ext>
            </a:extLst>
          </p:cNvPr>
          <p:cNvSpPr>
            <a:spLocks noGrp="1"/>
          </p:cNvSpPr>
          <p:nvPr>
            <p:ph type="ctrTitle"/>
          </p:nvPr>
        </p:nvSpPr>
        <p:spPr>
          <a:xfrm>
            <a:off x="1775956" y="2033178"/>
            <a:ext cx="4007757" cy="1358622"/>
          </a:xfrm>
        </p:spPr>
        <p:txBody>
          <a:bodyPr>
            <a:normAutofit/>
          </a:bodyPr>
          <a:lstStyle/>
          <a:p>
            <a:r>
              <a:rPr lang="fr-FR" sz="3375" b="1" dirty="0">
                <a:solidFill>
                  <a:srgbClr val="18301A"/>
                </a:solidFill>
                <a:latin typeface="Arial" panose="020B0604020202020204" pitchFamily="34" charset="0"/>
                <a:cs typeface="Arial" panose="020B0604020202020204" pitchFamily="34" charset="0"/>
              </a:rPr>
              <a:t>Joseph </a:t>
            </a:r>
            <a:br>
              <a:rPr lang="fr-FR" sz="3375" b="1" dirty="0">
                <a:solidFill>
                  <a:srgbClr val="18301A"/>
                </a:solidFill>
                <a:latin typeface="Arial" panose="020B0604020202020204" pitchFamily="34" charset="0"/>
                <a:cs typeface="Arial" panose="020B0604020202020204" pitchFamily="34" charset="0"/>
              </a:rPr>
            </a:br>
            <a:r>
              <a:rPr lang="fr-FR" sz="3375" b="1" dirty="0">
                <a:solidFill>
                  <a:srgbClr val="18301A"/>
                </a:solidFill>
                <a:latin typeface="Arial" panose="020B0604020202020204" pitchFamily="34" charset="0"/>
                <a:cs typeface="Arial" panose="020B0604020202020204" pitchFamily="34" charset="0"/>
              </a:rPr>
              <a:t>FOKAM</a:t>
            </a:r>
          </a:p>
        </p:txBody>
      </p:sp>
      <p:sp>
        <p:nvSpPr>
          <p:cNvPr id="3" name="Sous-titre 2">
            <a:extLst>
              <a:ext uri="{FF2B5EF4-FFF2-40B4-BE49-F238E27FC236}">
                <a16:creationId xmlns:a16="http://schemas.microsoft.com/office/drawing/2014/main" id="{BC4AEACB-E119-441E-62C4-46AE46D58AD5}"/>
              </a:ext>
            </a:extLst>
          </p:cNvPr>
          <p:cNvSpPr>
            <a:spLocks noGrp="1"/>
          </p:cNvSpPr>
          <p:nvPr>
            <p:ph type="subTitle" idx="1"/>
          </p:nvPr>
        </p:nvSpPr>
        <p:spPr>
          <a:xfrm>
            <a:off x="909048" y="4677185"/>
            <a:ext cx="5942324" cy="5472088"/>
          </a:xfrm>
        </p:spPr>
        <p:txBody>
          <a:bodyPr>
            <a:normAutofit fontScale="47500" lnSpcReduction="20000"/>
          </a:bodyPr>
          <a:lstStyle/>
          <a:p>
            <a:pPr marR="90170" indent="457200" algn="just">
              <a:lnSpc>
                <a:spcPct val="150000"/>
              </a:lnSpc>
              <a:spcBef>
                <a:spcPts val="5"/>
              </a:spcBef>
              <a:spcAft>
                <a:spcPts val="0"/>
              </a:spcAft>
            </a:pPr>
            <a:r>
              <a:rPr lang="fr-FR" sz="2500" dirty="0">
                <a:solidFill>
                  <a:srgbClr val="231F20"/>
                </a:solidFill>
                <a:effectLst/>
                <a:latin typeface="Arial" panose="020B0604020202020204" pitchFamily="34" charset="0"/>
                <a:ea typeface="Arial MT"/>
                <a:cs typeface="Arial" panose="020B0604020202020204" pitchFamily="34" charset="0"/>
              </a:rPr>
              <a:t>Dr Joseph FOKAM est Virologue, Chargé de Cours des Universités, Chargé de Recherche et Chef de Laboratoire au CIRCB (Centre International de Référence Chantal BIYA). Il est le représentant pays au groupe technique de l’OMS sur le diagnostic du VIH, membre du groupe de travail OMS pour la surveillance de la </a:t>
            </a:r>
            <a:r>
              <a:rPr lang="fr-FR" sz="2500" dirty="0" err="1">
                <a:solidFill>
                  <a:srgbClr val="231F20"/>
                </a:solidFill>
                <a:effectLst/>
                <a:latin typeface="Arial" panose="020B0604020202020204" pitchFamily="34" charset="0"/>
                <a:ea typeface="Arial MT"/>
                <a:cs typeface="Arial" panose="020B0604020202020204" pitchFamily="34" charset="0"/>
              </a:rPr>
              <a:t>pharmaco-résistance</a:t>
            </a:r>
            <a:r>
              <a:rPr lang="fr-FR" sz="2500" dirty="0">
                <a:solidFill>
                  <a:srgbClr val="231F20"/>
                </a:solidFill>
                <a:effectLst/>
                <a:latin typeface="Arial" panose="020B0604020202020204" pitchFamily="34" charset="0"/>
                <a:ea typeface="Arial MT"/>
                <a:cs typeface="Arial" panose="020B0604020202020204" pitchFamily="34" charset="0"/>
              </a:rPr>
              <a:t> du VIH, consultant international en virologie et pathologies infectieuses émergentes, et membre des commissions spécialisées du Ministère de la Santé Publique. Dr FOKAM est récipiendaire des agences de financements internationaux. Il est coauteur de plus de 150 articles scientifiques, Éditeur de plusieurs journaux, coordonnateur du VIROFORUM (plateforme de virologie) et membre des comités scientifiques internationaux organisés au CIRCB. En termes de production, Dr FOKAM est co-auteur de 135 articles scientifiques, a plusieurs participations à des conférences scientifiques au niveau international, et compte à son actif plusieurs distinctions et prix d’excellence sur le VIH/SIDA et la COVID-19.</a:t>
            </a:r>
            <a:endParaRPr lang="fr-FR" sz="2500" dirty="0">
              <a:effectLst/>
              <a:latin typeface="Arial" panose="020B0604020202020204" pitchFamily="34" charset="0"/>
              <a:ea typeface="Arial MT"/>
              <a:cs typeface="Arial" panose="020B0604020202020204" pitchFamily="34" charset="0"/>
            </a:endParaRPr>
          </a:p>
          <a:p>
            <a:pPr marR="90170" lvl="0" algn="just">
              <a:lnSpc>
                <a:spcPct val="150000"/>
              </a:lnSpc>
              <a:spcBef>
                <a:spcPts val="5"/>
              </a:spcBef>
              <a:spcAft>
                <a:spcPts val="0"/>
              </a:spcAft>
            </a:pPr>
            <a:r>
              <a:rPr lang="fr-FR" sz="2500" dirty="0">
                <a:solidFill>
                  <a:srgbClr val="231F20"/>
                </a:solidFill>
                <a:effectLst/>
                <a:latin typeface="Arial" panose="020B0604020202020204" pitchFamily="34" charset="0"/>
                <a:ea typeface="Arial MT"/>
                <a:cs typeface="Arial" panose="020B0604020202020204" pitchFamily="34" charset="0"/>
              </a:rPr>
              <a:t>Sur le plan de la coopération internationale, Dr FOKAM est le représentant national (MINSANTE) au niveau du Groupe OMS pour le développement des directives en tests de VIH ; membre du Groupe de Travail OMS pour la surveillance des résistances du VIH aux ARV (WHO-</a:t>
            </a:r>
            <a:r>
              <a:rPr lang="fr-FR" sz="2500" dirty="0" err="1">
                <a:solidFill>
                  <a:srgbClr val="231F20"/>
                </a:solidFill>
                <a:effectLst/>
                <a:latin typeface="Arial" panose="020B0604020202020204" pitchFamily="34" charset="0"/>
                <a:ea typeface="Arial MT"/>
                <a:cs typeface="Arial" panose="020B0604020202020204" pitchFamily="34" charset="0"/>
              </a:rPr>
              <a:t>ResNet</a:t>
            </a:r>
            <a:r>
              <a:rPr lang="fr-FR" sz="2500" dirty="0">
                <a:solidFill>
                  <a:srgbClr val="231F20"/>
                </a:solidFill>
                <a:effectLst/>
                <a:latin typeface="Arial" panose="020B0604020202020204" pitchFamily="34" charset="0"/>
                <a:ea typeface="Arial MT"/>
                <a:cs typeface="Arial" panose="020B0604020202020204" pitchFamily="34" charset="0"/>
              </a:rPr>
              <a:t>) ; membre de la Société Internationale contre le SIDA (IAS), membre de la Société Américaine de Microbiologie (ASM Global </a:t>
            </a:r>
            <a:r>
              <a:rPr lang="fr-FR" sz="2500" dirty="0" err="1">
                <a:solidFill>
                  <a:srgbClr val="231F20"/>
                </a:solidFill>
                <a:effectLst/>
                <a:latin typeface="Arial" panose="020B0604020202020204" pitchFamily="34" charset="0"/>
                <a:ea typeface="Arial MT"/>
                <a:cs typeface="Arial" panose="020B0604020202020204" pitchFamily="34" charset="0"/>
              </a:rPr>
              <a:t>Outreach</a:t>
            </a:r>
            <a:r>
              <a:rPr lang="fr-FR" sz="2500" dirty="0">
                <a:solidFill>
                  <a:srgbClr val="231F20"/>
                </a:solidFill>
                <a:effectLst/>
                <a:latin typeface="Arial" panose="020B0604020202020204" pitchFamily="34" charset="0"/>
                <a:ea typeface="Arial MT"/>
                <a:cs typeface="Arial" panose="020B0604020202020204" pitchFamily="34" charset="0"/>
              </a:rPr>
              <a:t>), membre de la Société Africaine de Médecine du Laboratoire (ASLM), membre de l’Académie des jeunes chercheurs du Cameroun (CAYS). </a:t>
            </a:r>
            <a:endParaRPr lang="fr-FR" sz="2500" dirty="0">
              <a:effectLst/>
              <a:latin typeface="Arial" panose="020B0604020202020204" pitchFamily="34" charset="0"/>
              <a:ea typeface="Arial MT"/>
              <a:cs typeface="Arial" panose="020B0604020202020204" pitchFamily="34" charset="0"/>
            </a:endParaRPr>
          </a:p>
          <a:p>
            <a:pPr marR="90170" indent="228600" algn="just">
              <a:lnSpc>
                <a:spcPct val="150000"/>
              </a:lnSpc>
              <a:spcBef>
                <a:spcPts val="5"/>
              </a:spcBef>
              <a:spcAft>
                <a:spcPts val="0"/>
              </a:spcAft>
            </a:pPr>
            <a:r>
              <a:rPr lang="fr-FR" sz="2500" dirty="0">
                <a:solidFill>
                  <a:srgbClr val="231F20"/>
                </a:solidFill>
                <a:effectLst/>
                <a:latin typeface="Arial" panose="020B0604020202020204" pitchFamily="34" charset="0"/>
                <a:ea typeface="Arial MT"/>
                <a:cs typeface="Arial" panose="020B0604020202020204" pitchFamily="34" charset="0"/>
              </a:rPr>
              <a:t>Ce profil est en faveur d’une bonne animation scientifique et technique du secrétariat du CNERSH. </a:t>
            </a:r>
            <a:endParaRPr lang="fr-FR" sz="2500" dirty="0">
              <a:effectLst/>
              <a:latin typeface="Arial" panose="020B0604020202020204" pitchFamily="34" charset="0"/>
              <a:ea typeface="Arial MT"/>
              <a:cs typeface="Arial" panose="020B0604020202020204" pitchFamily="34" charset="0"/>
            </a:endParaRPr>
          </a:p>
          <a:p>
            <a:pPr algn="just">
              <a:lnSpc>
                <a:spcPct val="115000"/>
              </a:lnSpc>
              <a:spcAft>
                <a:spcPts val="563"/>
              </a:spcAft>
            </a:pPr>
            <a:endParaRPr lang="fr-FR" sz="1125" dirty="0">
              <a:solidFill>
                <a:srgbClr val="18301A"/>
              </a:solidFill>
              <a:latin typeface="Arial" panose="020B0604020202020204" pitchFamily="34" charset="0"/>
              <a:cs typeface="Arial" panose="020B0604020202020204" pitchFamily="34" charset="0"/>
            </a:endParaRPr>
          </a:p>
        </p:txBody>
      </p:sp>
      <p:sp>
        <p:nvSpPr>
          <p:cNvPr id="11" name="Triangle rectangle 10">
            <a:extLst>
              <a:ext uri="{FF2B5EF4-FFF2-40B4-BE49-F238E27FC236}">
                <a16:creationId xmlns:a16="http://schemas.microsoft.com/office/drawing/2014/main" id="{B7804AD5-C71D-DC92-B2BF-3A18747B9E8A}"/>
              </a:ext>
            </a:extLst>
          </p:cNvPr>
          <p:cNvSpPr/>
          <p:nvPr/>
        </p:nvSpPr>
        <p:spPr>
          <a:xfrm flipV="1">
            <a:off x="268497" y="773901"/>
            <a:ext cx="7283240" cy="1522837"/>
          </a:xfrm>
          <a:prstGeom prst="rtTriangle">
            <a:avLst/>
          </a:prstGeom>
          <a:solidFill>
            <a:srgbClr val="F7941D"/>
          </a:solidFill>
          <a:ln>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7" name="Triangle rectangle 6">
            <a:extLst>
              <a:ext uri="{FF2B5EF4-FFF2-40B4-BE49-F238E27FC236}">
                <a16:creationId xmlns:a16="http://schemas.microsoft.com/office/drawing/2014/main" id="{5AC8E778-349E-55A7-2936-7194A92FCACB}"/>
              </a:ext>
            </a:extLst>
          </p:cNvPr>
          <p:cNvSpPr/>
          <p:nvPr/>
        </p:nvSpPr>
        <p:spPr>
          <a:xfrm flipV="1">
            <a:off x="268497" y="745236"/>
            <a:ext cx="5839742" cy="1042116"/>
          </a:xfrm>
          <a:prstGeom prst="rtTriangle">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8" name="ZoneTexte 7">
            <a:extLst>
              <a:ext uri="{FF2B5EF4-FFF2-40B4-BE49-F238E27FC236}">
                <a16:creationId xmlns:a16="http://schemas.microsoft.com/office/drawing/2014/main" id="{D55B7870-C02D-4E75-33A3-4C696F975A05}"/>
              </a:ext>
            </a:extLst>
          </p:cNvPr>
          <p:cNvSpPr txBox="1"/>
          <p:nvPr/>
        </p:nvSpPr>
        <p:spPr>
          <a:xfrm>
            <a:off x="909048" y="3322099"/>
            <a:ext cx="5741574" cy="473206"/>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Mardi 16 avril 2024</a:t>
            </a:r>
          </a:p>
          <a:p>
            <a:r>
              <a:rPr lang="fr-FR" sz="1125" b="1" dirty="0">
                <a:solidFill>
                  <a:srgbClr val="F7A347"/>
                </a:solidFill>
                <a:latin typeface="Arial" panose="020B0604020202020204" pitchFamily="34" charset="0"/>
              </a:rPr>
              <a:t>09h30</a:t>
            </a:r>
            <a:r>
              <a:rPr lang="fr-FR" sz="1125" dirty="0">
                <a:solidFill>
                  <a:srgbClr val="F7A347"/>
                </a:solidFill>
                <a:latin typeface="Arial" panose="020B0604020202020204" pitchFamily="34" charset="0"/>
              </a:rPr>
              <a:t> </a:t>
            </a:r>
            <a:r>
              <a:rPr lang="fr-FR" sz="1125" b="1" dirty="0">
                <a:solidFill>
                  <a:srgbClr val="F7A347"/>
                </a:solidFill>
                <a:latin typeface="Arial" panose="020B0604020202020204" pitchFamily="34" charset="0"/>
              </a:rPr>
              <a:t>•</a:t>
            </a:r>
            <a:r>
              <a:rPr lang="fr-FR" sz="1125" dirty="0">
                <a:solidFill>
                  <a:srgbClr val="F7A347"/>
                </a:solidFill>
                <a:latin typeface="Arial" panose="020B0604020202020204" pitchFamily="34" charset="0"/>
              </a:rPr>
              <a:t> Cours clinique – 1</a:t>
            </a:r>
            <a:r>
              <a:rPr lang="fr-FR" sz="1125" baseline="30000" dirty="0">
                <a:solidFill>
                  <a:srgbClr val="F7A347"/>
                </a:solidFill>
                <a:latin typeface="Arial" panose="020B0604020202020204" pitchFamily="34" charset="0"/>
              </a:rPr>
              <a:t>er</a:t>
            </a:r>
            <a:r>
              <a:rPr lang="fr-FR" sz="1125" dirty="0">
                <a:solidFill>
                  <a:srgbClr val="F7A347"/>
                </a:solidFill>
                <a:latin typeface="Arial" panose="020B0604020202020204" pitchFamily="34" charset="0"/>
              </a:rPr>
              <a:t> cas clinique : R à DTG</a:t>
            </a:r>
            <a:endParaRPr lang="fr-FR" sz="1125" dirty="0">
              <a:solidFill>
                <a:srgbClr val="F7A347"/>
              </a:solidFill>
            </a:endParaRPr>
          </a:p>
        </p:txBody>
      </p:sp>
      <p:sp>
        <p:nvSpPr>
          <p:cNvPr id="15" name="Ellipse 14">
            <a:extLst>
              <a:ext uri="{FF2B5EF4-FFF2-40B4-BE49-F238E27FC236}">
                <a16:creationId xmlns:a16="http://schemas.microsoft.com/office/drawing/2014/main" id="{1B45FBBB-62D0-34BE-58E4-13203110AD83}"/>
              </a:ext>
            </a:extLst>
          </p:cNvPr>
          <p:cNvSpPr/>
          <p:nvPr/>
        </p:nvSpPr>
        <p:spPr>
          <a:xfrm>
            <a:off x="1262629" y="1341099"/>
            <a:ext cx="1991000" cy="204542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pic>
        <p:nvPicPr>
          <p:cNvPr id="4" name="Image 3">
            <a:extLst>
              <a:ext uri="{FF2B5EF4-FFF2-40B4-BE49-F238E27FC236}">
                <a16:creationId xmlns:a16="http://schemas.microsoft.com/office/drawing/2014/main" id="{80BD1177-FC8E-D917-4D9F-51D9902E8C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C701A9EB-F5E0-D05D-C369-2BC7D71301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46"/>
            <a:ext cx="7559675" cy="2362398"/>
          </a:xfrm>
          <a:prstGeom prst="rect">
            <a:avLst/>
          </a:prstGeom>
        </p:spPr>
      </p:pic>
      <p:sp>
        <p:nvSpPr>
          <p:cNvPr id="6" name="Ellipse 5">
            <a:extLst>
              <a:ext uri="{FF2B5EF4-FFF2-40B4-BE49-F238E27FC236}">
                <a16:creationId xmlns:a16="http://schemas.microsoft.com/office/drawing/2014/main" id="{408CA337-0182-0FB6-127F-B436922C5056}"/>
              </a:ext>
            </a:extLst>
          </p:cNvPr>
          <p:cNvSpPr/>
          <p:nvPr/>
        </p:nvSpPr>
        <p:spPr>
          <a:xfrm>
            <a:off x="4958866" y="186975"/>
            <a:ext cx="1991000" cy="2045429"/>
          </a:xfrm>
          <a:prstGeom prst="ellipse">
            <a:avLst/>
          </a:prstGeom>
          <a:blipFill dpi="0" rotWithShape="1">
            <a:blip r:embed="rId4">
              <a:extLst>
                <a:ext uri="{28A0092B-C50C-407E-A947-70E740481C1C}">
                  <a14:useLocalDpi xmlns:a14="http://schemas.microsoft.com/office/drawing/2010/main" val="0"/>
                </a:ext>
              </a:extLst>
            </a:blip>
            <a:srcRect/>
            <a:stretch>
              <a:fillRect t="-4881" b="-4881"/>
            </a:stretch>
          </a:blip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9" name="ZoneTexte 8">
            <a:extLst>
              <a:ext uri="{FF2B5EF4-FFF2-40B4-BE49-F238E27FC236}">
                <a16:creationId xmlns:a16="http://schemas.microsoft.com/office/drawing/2014/main" id="{66D189B0-D5D5-CB5F-B249-B84BA2F3A0F7}"/>
              </a:ext>
            </a:extLst>
          </p:cNvPr>
          <p:cNvSpPr txBox="1"/>
          <p:nvPr/>
        </p:nvSpPr>
        <p:spPr>
          <a:xfrm>
            <a:off x="909048" y="3823105"/>
            <a:ext cx="5741574" cy="854080"/>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Mercredi 17 avril 2024</a:t>
            </a:r>
          </a:p>
          <a:p>
            <a:r>
              <a:rPr lang="fr-FR" sz="1125" b="1" dirty="0">
                <a:solidFill>
                  <a:srgbClr val="F7A347"/>
                </a:solidFill>
                <a:latin typeface="Arial" panose="020B0604020202020204" pitchFamily="34" charset="0"/>
              </a:rPr>
              <a:t>11h40</a:t>
            </a:r>
            <a:r>
              <a:rPr lang="fr-FR" sz="1125" dirty="0">
                <a:solidFill>
                  <a:srgbClr val="F7A347"/>
                </a:solidFill>
                <a:latin typeface="Arial" panose="020B0604020202020204" pitchFamily="34" charset="0"/>
              </a:rPr>
              <a:t> </a:t>
            </a:r>
            <a:r>
              <a:rPr lang="fr-FR" sz="1125" b="1" dirty="0">
                <a:solidFill>
                  <a:srgbClr val="F7A347"/>
                </a:solidFill>
                <a:latin typeface="Arial" panose="020B0604020202020204" pitchFamily="34" charset="0"/>
              </a:rPr>
              <a:t>•</a:t>
            </a:r>
            <a:r>
              <a:rPr lang="fr-FR" sz="1125" dirty="0">
                <a:solidFill>
                  <a:srgbClr val="F7A347"/>
                </a:solidFill>
                <a:latin typeface="Arial" panose="020B0604020202020204" pitchFamily="34" charset="0"/>
              </a:rPr>
              <a:t> SP05 - </a:t>
            </a:r>
            <a:r>
              <a:rPr lang="fr-FR" sz="1200" b="0" i="0" dirty="0">
                <a:solidFill>
                  <a:srgbClr val="F7A347"/>
                </a:solidFill>
                <a:effectLst/>
                <a:latin typeface="Arial" panose="020B0604020202020204" pitchFamily="34" charset="0"/>
              </a:rPr>
              <a:t>CO5.3 - Résistance Acquise du VIH-1 au </a:t>
            </a:r>
            <a:r>
              <a:rPr lang="fr-FR" sz="1200" b="0" i="0" dirty="0" err="1">
                <a:solidFill>
                  <a:srgbClr val="F7A347"/>
                </a:solidFill>
                <a:effectLst/>
                <a:latin typeface="Arial" panose="020B0604020202020204" pitchFamily="34" charset="0"/>
              </a:rPr>
              <a:t>Dolutegravir</a:t>
            </a:r>
            <a:r>
              <a:rPr lang="fr-FR" sz="1200" b="0" i="0" dirty="0">
                <a:solidFill>
                  <a:srgbClr val="F7A347"/>
                </a:solidFill>
                <a:effectLst/>
                <a:latin typeface="Arial" panose="020B0604020202020204" pitchFamily="34" charset="0"/>
              </a:rPr>
              <a:t> chez les Patients au Cameroun : Implications sur les stratégies thérapeutiques des pays à ressources limitées </a:t>
            </a:r>
            <a:endParaRPr lang="fr-FR" sz="1125" dirty="0">
              <a:solidFill>
                <a:srgbClr val="F7A347"/>
              </a:solidFill>
            </a:endParaRPr>
          </a:p>
        </p:txBody>
      </p:sp>
    </p:spTree>
    <p:extLst>
      <p:ext uri="{BB962C8B-B14F-4D97-AF65-F5344CB8AC3E}">
        <p14:creationId xmlns:p14="http://schemas.microsoft.com/office/powerpoint/2010/main" val="3927658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8D9B2-2D2F-40A2-97E2-E4156F461252}"/>
              </a:ext>
            </a:extLst>
          </p:cNvPr>
          <p:cNvSpPr>
            <a:spLocks noGrp="1"/>
          </p:cNvSpPr>
          <p:nvPr>
            <p:ph type="ctrTitle"/>
          </p:nvPr>
        </p:nvSpPr>
        <p:spPr>
          <a:xfrm>
            <a:off x="1775957" y="2146136"/>
            <a:ext cx="4007757" cy="1358622"/>
          </a:xfrm>
        </p:spPr>
        <p:txBody>
          <a:bodyPr>
            <a:normAutofit/>
          </a:bodyPr>
          <a:lstStyle/>
          <a:p>
            <a:r>
              <a:rPr lang="fr-FR" sz="3375" b="1" dirty="0">
                <a:solidFill>
                  <a:srgbClr val="18301A"/>
                </a:solidFill>
                <a:latin typeface="Arial" panose="020B0604020202020204" pitchFamily="34" charset="0"/>
                <a:cs typeface="Arial" panose="020B0604020202020204" pitchFamily="34" charset="0"/>
              </a:rPr>
              <a:t>Pierre </a:t>
            </a:r>
            <a:br>
              <a:rPr lang="fr-FR" sz="3375" b="1" dirty="0">
                <a:solidFill>
                  <a:srgbClr val="18301A"/>
                </a:solidFill>
                <a:latin typeface="Arial" panose="020B0604020202020204" pitchFamily="34" charset="0"/>
                <a:cs typeface="Arial" panose="020B0604020202020204" pitchFamily="34" charset="0"/>
              </a:rPr>
            </a:br>
            <a:r>
              <a:rPr lang="fr-FR" sz="3375" b="1" dirty="0">
                <a:solidFill>
                  <a:srgbClr val="18301A"/>
                </a:solidFill>
                <a:latin typeface="Arial" panose="020B0604020202020204" pitchFamily="34" charset="0"/>
                <a:cs typeface="Arial" panose="020B0604020202020204" pitchFamily="34" charset="0"/>
              </a:rPr>
              <a:t>FRANGE</a:t>
            </a:r>
          </a:p>
        </p:txBody>
      </p:sp>
      <p:sp>
        <p:nvSpPr>
          <p:cNvPr id="3" name="Sous-titre 2">
            <a:extLst>
              <a:ext uri="{FF2B5EF4-FFF2-40B4-BE49-F238E27FC236}">
                <a16:creationId xmlns:a16="http://schemas.microsoft.com/office/drawing/2014/main" id="{D9A4EC38-3362-463E-8D51-3E5C89020CFD}"/>
              </a:ext>
            </a:extLst>
          </p:cNvPr>
          <p:cNvSpPr>
            <a:spLocks noGrp="1"/>
          </p:cNvSpPr>
          <p:nvPr>
            <p:ph type="subTitle" idx="1"/>
          </p:nvPr>
        </p:nvSpPr>
        <p:spPr>
          <a:xfrm>
            <a:off x="909050" y="4679975"/>
            <a:ext cx="5741574" cy="3981315"/>
          </a:xfrm>
        </p:spPr>
        <p:txBody>
          <a:bodyPr>
            <a:normAutofit/>
          </a:bodyPr>
          <a:lstStyle/>
          <a:p>
            <a:pPr algn="just">
              <a:lnSpc>
                <a:spcPct val="100000"/>
              </a:lnSpc>
              <a:spcAft>
                <a:spcPts val="1000"/>
              </a:spcAft>
            </a:pPr>
            <a:r>
              <a:rPr lang="fr-FR" sz="1200" dirty="0">
                <a:solidFill>
                  <a:srgbClr val="18301A"/>
                </a:solidFill>
                <a:latin typeface="Arial" panose="020B0604020202020204" pitchFamily="34" charset="0"/>
                <a:cs typeface="Arial" panose="020B0604020202020204" pitchFamily="34" charset="0"/>
              </a:rPr>
              <a:t>Pierre Frange est pédiatre au sein du Laboratoire de Microbiologie clinique de l’hôpital Necker – Enfants malades (Paris). Investi de longue date dans la prise en charge des femmes enceintes, enfants et adolescents vivant avec le VIH et dans de nombreux projets de recherche sur cette thématique,  il  est également  membre du groupe d’experts en charge de la récente actualisation des recommandations européennes de l’EACS.</a:t>
            </a:r>
          </a:p>
          <a:p>
            <a:pPr algn="just">
              <a:lnSpc>
                <a:spcPct val="100000"/>
              </a:lnSpc>
              <a:spcAft>
                <a:spcPts val="1000"/>
              </a:spcAft>
            </a:pPr>
            <a:r>
              <a:rPr lang="fr-FR" sz="1200" dirty="0">
                <a:solidFill>
                  <a:srgbClr val="18301A"/>
                </a:solidFill>
                <a:latin typeface="Arial" panose="020B0604020202020204" pitchFamily="34" charset="0"/>
                <a:cs typeface="Arial" panose="020B0604020202020204" pitchFamily="34" charset="0"/>
              </a:rPr>
              <a:t>Responsable scientifique de la future cohorte française ANRS 00288S VIROPREG (Grossesse et infections virales (VIH, VHB, VHC, infections virales émergentes) : impact sur la femme enceinte et l’enfant), Pierre Frange est aussi membre du réseau EVA (Enfant et VIH en Afrique) et du comité scientifique de l’ONG </a:t>
            </a:r>
            <a:r>
              <a:rPr lang="fr-FR" sz="1200" dirty="0" err="1">
                <a:solidFill>
                  <a:srgbClr val="18301A"/>
                </a:solidFill>
                <a:latin typeface="Arial" panose="020B0604020202020204" pitchFamily="34" charset="0"/>
                <a:cs typeface="Arial" panose="020B0604020202020204" pitchFamily="34" charset="0"/>
              </a:rPr>
              <a:t>Solthis</a:t>
            </a:r>
            <a:r>
              <a:rPr lang="fr-FR" sz="1200" dirty="0">
                <a:solidFill>
                  <a:srgbClr val="18301A"/>
                </a:solidFill>
                <a:latin typeface="Arial" panose="020B0604020202020204" pitchFamily="34" charset="0"/>
                <a:cs typeface="Arial" panose="020B0604020202020204" pitchFamily="34" charset="0"/>
              </a:rPr>
              <a:t>, avec qui il collabore à plusieurs études portant sur l’infection pédiatrique par le VIH. </a:t>
            </a:r>
          </a:p>
          <a:p>
            <a:endParaRPr lang="fr-FR" sz="900" dirty="0">
              <a:solidFill>
                <a:srgbClr val="18301A"/>
              </a:solidFill>
            </a:endParaRPr>
          </a:p>
        </p:txBody>
      </p:sp>
      <p:sp>
        <p:nvSpPr>
          <p:cNvPr id="11" name="Triangle rectangle 10">
            <a:extLst>
              <a:ext uri="{FF2B5EF4-FFF2-40B4-BE49-F238E27FC236}">
                <a16:creationId xmlns:a16="http://schemas.microsoft.com/office/drawing/2014/main" id="{856702C0-4A43-41DF-86EE-C85C2DEB55A2}"/>
              </a:ext>
            </a:extLst>
          </p:cNvPr>
          <p:cNvSpPr/>
          <p:nvPr/>
        </p:nvSpPr>
        <p:spPr>
          <a:xfrm flipV="1">
            <a:off x="268497" y="773901"/>
            <a:ext cx="7283240" cy="1522837"/>
          </a:xfrm>
          <a:prstGeom prst="rtTriangle">
            <a:avLst/>
          </a:prstGeom>
          <a:solidFill>
            <a:srgbClr val="F7941D"/>
          </a:solidFill>
          <a:ln>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7" name="Triangle rectangle 6">
            <a:extLst>
              <a:ext uri="{FF2B5EF4-FFF2-40B4-BE49-F238E27FC236}">
                <a16:creationId xmlns:a16="http://schemas.microsoft.com/office/drawing/2014/main" id="{B2076707-A22F-46B8-924A-7BC2F108F63F}"/>
              </a:ext>
            </a:extLst>
          </p:cNvPr>
          <p:cNvSpPr/>
          <p:nvPr/>
        </p:nvSpPr>
        <p:spPr>
          <a:xfrm flipV="1">
            <a:off x="268497" y="745236"/>
            <a:ext cx="5839742" cy="1042116"/>
          </a:xfrm>
          <a:prstGeom prst="rtTriangle">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8" name="ZoneTexte 7">
            <a:extLst>
              <a:ext uri="{FF2B5EF4-FFF2-40B4-BE49-F238E27FC236}">
                <a16:creationId xmlns:a16="http://schemas.microsoft.com/office/drawing/2014/main" id="{73390343-705C-4E7F-8D18-7207F5BD1A4F}"/>
              </a:ext>
            </a:extLst>
          </p:cNvPr>
          <p:cNvSpPr txBox="1"/>
          <p:nvPr/>
        </p:nvSpPr>
        <p:spPr>
          <a:xfrm>
            <a:off x="909048" y="4098224"/>
            <a:ext cx="5741574" cy="484748"/>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Jeudi 18 avril 2024</a:t>
            </a:r>
          </a:p>
          <a:p>
            <a:r>
              <a:rPr lang="fr-FR" sz="1125" b="1" dirty="0">
                <a:solidFill>
                  <a:srgbClr val="F7A347"/>
                </a:solidFill>
                <a:latin typeface="Arial" panose="020B0604020202020204" pitchFamily="34" charset="0"/>
              </a:rPr>
              <a:t>15h20</a:t>
            </a:r>
            <a:r>
              <a:rPr lang="fr-FR" sz="1125" dirty="0">
                <a:solidFill>
                  <a:srgbClr val="F7A347"/>
                </a:solidFill>
                <a:latin typeface="Arial" panose="020B0604020202020204" pitchFamily="34" charset="0"/>
              </a:rPr>
              <a:t> </a:t>
            </a:r>
            <a:r>
              <a:rPr lang="fr-FR" sz="1125" b="1" dirty="0">
                <a:solidFill>
                  <a:srgbClr val="F7A347"/>
                </a:solidFill>
                <a:latin typeface="Arial" panose="020B0604020202020204" pitchFamily="34" charset="0"/>
              </a:rPr>
              <a:t>•</a:t>
            </a:r>
            <a:r>
              <a:rPr lang="fr-FR" sz="1125" dirty="0">
                <a:solidFill>
                  <a:srgbClr val="F7A347"/>
                </a:solidFill>
                <a:latin typeface="Arial" panose="020B0604020202020204" pitchFamily="34" charset="0"/>
              </a:rPr>
              <a:t> ML18.2 - Traitement de longue durée d'action</a:t>
            </a:r>
          </a:p>
        </p:txBody>
      </p:sp>
      <p:sp>
        <p:nvSpPr>
          <p:cNvPr id="15" name="Ellipse 14">
            <a:extLst>
              <a:ext uri="{FF2B5EF4-FFF2-40B4-BE49-F238E27FC236}">
                <a16:creationId xmlns:a16="http://schemas.microsoft.com/office/drawing/2014/main" id="{912FAE16-57AD-458C-9125-C7470B851250}"/>
              </a:ext>
            </a:extLst>
          </p:cNvPr>
          <p:cNvSpPr/>
          <p:nvPr/>
        </p:nvSpPr>
        <p:spPr>
          <a:xfrm>
            <a:off x="1262629" y="1341099"/>
            <a:ext cx="1991000" cy="204542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pic>
        <p:nvPicPr>
          <p:cNvPr id="4" name="Image 3">
            <a:extLst>
              <a:ext uri="{FF2B5EF4-FFF2-40B4-BE49-F238E27FC236}">
                <a16:creationId xmlns:a16="http://schemas.microsoft.com/office/drawing/2014/main" id="{4AA3ECCE-2859-6920-724B-48609775B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8F329E72-5DE6-AA92-9607-F91FD9EB8B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46"/>
            <a:ext cx="7559675" cy="2362398"/>
          </a:xfrm>
          <a:prstGeom prst="rect">
            <a:avLst/>
          </a:prstGeom>
        </p:spPr>
      </p:pic>
      <p:sp>
        <p:nvSpPr>
          <p:cNvPr id="9" name="Ellipse 8">
            <a:extLst>
              <a:ext uri="{FF2B5EF4-FFF2-40B4-BE49-F238E27FC236}">
                <a16:creationId xmlns:a16="http://schemas.microsoft.com/office/drawing/2014/main" id="{1FE953F3-D27C-927E-B5E3-010E4ED81C42}"/>
              </a:ext>
            </a:extLst>
          </p:cNvPr>
          <p:cNvSpPr/>
          <p:nvPr/>
        </p:nvSpPr>
        <p:spPr>
          <a:xfrm>
            <a:off x="4958866" y="186975"/>
            <a:ext cx="1991000" cy="2045429"/>
          </a:xfrm>
          <a:prstGeom prst="ellipse">
            <a:avLst/>
          </a:prstGeom>
          <a:no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pic>
        <p:nvPicPr>
          <p:cNvPr id="5" name="Image 4">
            <a:extLst>
              <a:ext uri="{FF2B5EF4-FFF2-40B4-BE49-F238E27FC236}">
                <a16:creationId xmlns:a16="http://schemas.microsoft.com/office/drawing/2014/main" id="{08F4D236-E41A-45DD-95FD-66745A67DEC5}"/>
              </a:ext>
            </a:extLst>
          </p:cNvPr>
          <p:cNvPicPr>
            <a:picLocks noChangeAspect="1"/>
          </p:cNvPicPr>
          <p:nvPr/>
        </p:nvPicPr>
        <p:blipFill rotWithShape="1">
          <a:blip r:embed="rId4">
            <a:extLst>
              <a:ext uri="{28A0092B-C50C-407E-A947-70E740481C1C}">
                <a14:useLocalDpi xmlns:a14="http://schemas.microsoft.com/office/drawing/2010/main" val="0"/>
              </a:ext>
            </a:extLst>
          </a:blip>
          <a:srcRect t="-49" b="33701"/>
          <a:stretch/>
        </p:blipFill>
        <p:spPr>
          <a:xfrm>
            <a:off x="4907109" y="161129"/>
            <a:ext cx="2107176" cy="2097120"/>
          </a:xfrm>
          <a:prstGeom prst="ellipse">
            <a:avLst/>
          </a:prstGeom>
          <a:ln>
            <a:noFill/>
          </a:ln>
          <a:effectLst>
            <a:softEdge rad="112500"/>
          </a:effectLst>
        </p:spPr>
      </p:pic>
      <p:sp>
        <p:nvSpPr>
          <p:cNvPr id="10" name="ZoneTexte 9">
            <a:extLst>
              <a:ext uri="{FF2B5EF4-FFF2-40B4-BE49-F238E27FC236}">
                <a16:creationId xmlns:a16="http://schemas.microsoft.com/office/drawing/2014/main" id="{7D01BA6C-2E2C-0B9C-B4F5-E68A4D606A18}"/>
              </a:ext>
            </a:extLst>
          </p:cNvPr>
          <p:cNvSpPr txBox="1"/>
          <p:nvPr/>
        </p:nvSpPr>
        <p:spPr>
          <a:xfrm>
            <a:off x="909048" y="3554962"/>
            <a:ext cx="5741574" cy="484748"/>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Mercredi 17 avril 2024</a:t>
            </a:r>
          </a:p>
          <a:p>
            <a:r>
              <a:rPr lang="fr-FR" sz="1125" b="1" dirty="0">
                <a:solidFill>
                  <a:srgbClr val="F7A347"/>
                </a:solidFill>
                <a:latin typeface="Arial" panose="020B0604020202020204" pitchFamily="34" charset="0"/>
              </a:rPr>
              <a:t>15h00</a:t>
            </a:r>
            <a:r>
              <a:rPr lang="fr-FR" sz="1125" dirty="0">
                <a:solidFill>
                  <a:srgbClr val="F7A347"/>
                </a:solidFill>
                <a:latin typeface="Arial" panose="020B0604020202020204" pitchFamily="34" charset="0"/>
              </a:rPr>
              <a:t> </a:t>
            </a:r>
            <a:r>
              <a:rPr lang="fr-FR" sz="1125" b="1" dirty="0">
                <a:solidFill>
                  <a:srgbClr val="F7A347"/>
                </a:solidFill>
                <a:latin typeface="Arial" panose="020B0604020202020204" pitchFamily="34" charset="0"/>
              </a:rPr>
              <a:t>•</a:t>
            </a:r>
            <a:r>
              <a:rPr lang="fr-FR" sz="1125" dirty="0">
                <a:solidFill>
                  <a:srgbClr val="F7A347"/>
                </a:solidFill>
                <a:latin typeface="Arial" panose="020B0604020202020204" pitchFamily="34" charset="0"/>
              </a:rPr>
              <a:t> Modération SP07 – VIH : de la grossesse à l’adolescence</a:t>
            </a:r>
          </a:p>
        </p:txBody>
      </p:sp>
    </p:spTree>
    <p:extLst>
      <p:ext uri="{BB962C8B-B14F-4D97-AF65-F5344CB8AC3E}">
        <p14:creationId xmlns:p14="http://schemas.microsoft.com/office/powerpoint/2010/main" val="3117860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8D9B2-2D2F-40A2-97E2-E4156F461252}"/>
              </a:ext>
            </a:extLst>
          </p:cNvPr>
          <p:cNvSpPr>
            <a:spLocks noGrp="1"/>
          </p:cNvSpPr>
          <p:nvPr>
            <p:ph type="ctrTitle"/>
          </p:nvPr>
        </p:nvSpPr>
        <p:spPr>
          <a:xfrm>
            <a:off x="1775957" y="2130191"/>
            <a:ext cx="4007757" cy="1358622"/>
          </a:xfrm>
        </p:spPr>
        <p:txBody>
          <a:bodyPr>
            <a:normAutofit/>
          </a:bodyPr>
          <a:lstStyle/>
          <a:p>
            <a:r>
              <a:rPr lang="fr-FR" sz="3375" b="1" dirty="0">
                <a:solidFill>
                  <a:srgbClr val="18301A"/>
                </a:solidFill>
                <a:latin typeface="Arial" panose="020B0604020202020204" pitchFamily="34" charset="0"/>
                <a:cs typeface="Arial" panose="020B0604020202020204" pitchFamily="34" charset="0"/>
              </a:rPr>
              <a:t>Christine KATLAMA</a:t>
            </a:r>
          </a:p>
        </p:txBody>
      </p:sp>
      <p:sp>
        <p:nvSpPr>
          <p:cNvPr id="3" name="Sous-titre 2">
            <a:extLst>
              <a:ext uri="{FF2B5EF4-FFF2-40B4-BE49-F238E27FC236}">
                <a16:creationId xmlns:a16="http://schemas.microsoft.com/office/drawing/2014/main" id="{D9A4EC38-3362-463E-8D51-3E5C89020CFD}"/>
              </a:ext>
            </a:extLst>
          </p:cNvPr>
          <p:cNvSpPr>
            <a:spLocks noGrp="1"/>
          </p:cNvSpPr>
          <p:nvPr>
            <p:ph type="subTitle" idx="1"/>
          </p:nvPr>
        </p:nvSpPr>
        <p:spPr>
          <a:xfrm>
            <a:off x="909048" y="5345906"/>
            <a:ext cx="5741574" cy="2486737"/>
          </a:xfrm>
        </p:spPr>
        <p:txBody>
          <a:bodyPr>
            <a:normAutofit/>
          </a:bodyPr>
          <a:lstStyle/>
          <a:p>
            <a:pPr algn="just">
              <a:lnSpc>
                <a:spcPct val="107000"/>
              </a:lnSpc>
              <a:spcAft>
                <a:spcPts val="450"/>
              </a:spcAft>
            </a:pPr>
            <a:r>
              <a:rPr lang="en-US" sz="1200" dirty="0">
                <a:solidFill>
                  <a:srgbClr val="18301A"/>
                </a:solidFill>
                <a:latin typeface="Arial" panose="020B0604020202020204" pitchFamily="34" charset="0"/>
                <a:ea typeface="Calibri" panose="020F0502020204030204" pitchFamily="34" charset="0"/>
                <a:cs typeface="Times New Roman" panose="02020603050405020304" pitchFamily="18" charset="0"/>
              </a:rPr>
              <a:t>Christine </a:t>
            </a:r>
            <a:r>
              <a:rPr lang="en-US" sz="1200" dirty="0" err="1">
                <a:solidFill>
                  <a:srgbClr val="18301A"/>
                </a:solidFill>
                <a:latin typeface="Arial" panose="020B0604020202020204" pitchFamily="34" charset="0"/>
                <a:ea typeface="Calibri" panose="020F0502020204030204" pitchFamily="34" charset="0"/>
                <a:cs typeface="Times New Roman" panose="02020603050405020304" pitchFamily="18" charset="0"/>
              </a:rPr>
              <a:t>Katlama</a:t>
            </a:r>
            <a:r>
              <a:rPr lang="en-US" sz="1200" dirty="0">
                <a:solidFill>
                  <a:srgbClr val="18301A"/>
                </a:solidFill>
                <a:latin typeface="Arial" panose="020B0604020202020204" pitchFamily="34" charset="0"/>
                <a:ea typeface="Calibri" panose="020F0502020204030204" pitchFamily="34" charset="0"/>
                <a:cs typeface="Times New Roman" panose="02020603050405020304" pitchFamily="18" charset="0"/>
              </a:rPr>
              <a:t> </a:t>
            </a:r>
            <a:r>
              <a:rPr lang="en-US" sz="1200" dirty="0" err="1">
                <a:solidFill>
                  <a:srgbClr val="18301A"/>
                </a:solidFill>
                <a:latin typeface="Arial" panose="020B0604020202020204" pitchFamily="34" charset="0"/>
                <a:ea typeface="Calibri" panose="020F0502020204030204" pitchFamily="34" charset="0"/>
                <a:cs typeface="Times New Roman" panose="02020603050405020304" pitchFamily="18" charset="0"/>
              </a:rPr>
              <a:t>est</a:t>
            </a:r>
            <a:r>
              <a:rPr lang="en-US" sz="1200" dirty="0">
                <a:solidFill>
                  <a:srgbClr val="18301A"/>
                </a:solidFill>
                <a:latin typeface="Arial" panose="020B0604020202020204" pitchFamily="34" charset="0"/>
                <a:ea typeface="Calibri" panose="020F0502020204030204" pitchFamily="34" charset="0"/>
                <a:cs typeface="Times New Roman" panose="02020603050405020304" pitchFamily="18" charset="0"/>
              </a:rPr>
              <a:t> à la tête de </a:t>
            </a:r>
            <a:r>
              <a:rPr lang="en-US" sz="1200" dirty="0" err="1">
                <a:solidFill>
                  <a:srgbClr val="18301A"/>
                </a:solidFill>
                <a:latin typeface="Arial" panose="020B0604020202020204" pitchFamily="34" charset="0"/>
                <a:ea typeface="Calibri" panose="020F0502020204030204" pitchFamily="34" charset="0"/>
                <a:cs typeface="Times New Roman" panose="02020603050405020304" pitchFamily="18" charset="0"/>
              </a:rPr>
              <a:t>l’Unité</a:t>
            </a:r>
            <a:r>
              <a:rPr lang="en-US" sz="1200" dirty="0">
                <a:solidFill>
                  <a:srgbClr val="18301A"/>
                </a:solidFill>
                <a:latin typeface="Arial" panose="020B0604020202020204" pitchFamily="34" charset="0"/>
                <a:ea typeface="Calibri" panose="020F0502020204030204" pitchFamily="34" charset="0"/>
                <a:cs typeface="Times New Roman" panose="02020603050405020304" pitchFamily="18" charset="0"/>
              </a:rPr>
              <a:t> de Recherche Clinique </a:t>
            </a:r>
            <a:r>
              <a:rPr lang="en-US" sz="1200" dirty="0" err="1">
                <a:solidFill>
                  <a:srgbClr val="18301A"/>
                </a:solidFill>
                <a:latin typeface="Arial" panose="020B0604020202020204" pitchFamily="34" charset="0"/>
                <a:ea typeface="Calibri" panose="020F0502020204030204" pitchFamily="34" charset="0"/>
                <a:cs typeface="Times New Roman" panose="02020603050405020304" pitchFamily="18" charset="0"/>
              </a:rPr>
              <a:t>contre</a:t>
            </a:r>
            <a:r>
              <a:rPr lang="en-US" sz="1200" dirty="0">
                <a:solidFill>
                  <a:srgbClr val="18301A"/>
                </a:solidFill>
                <a:latin typeface="Arial" panose="020B0604020202020204" pitchFamily="34" charset="0"/>
                <a:ea typeface="Calibri" panose="020F0502020204030204" pitchFamily="34" charset="0"/>
                <a:cs typeface="Times New Roman" panose="02020603050405020304" pitchFamily="18" charset="0"/>
              </a:rPr>
              <a:t> le VIH (2 500 patients) au Service de Maladies </a:t>
            </a:r>
            <a:r>
              <a:rPr lang="en-US" sz="1200" dirty="0" err="1">
                <a:solidFill>
                  <a:srgbClr val="18301A"/>
                </a:solidFill>
                <a:latin typeface="Arial" panose="020B0604020202020204" pitchFamily="34" charset="0"/>
                <a:ea typeface="Calibri" panose="020F0502020204030204" pitchFamily="34" charset="0"/>
                <a:cs typeface="Times New Roman" panose="02020603050405020304" pitchFamily="18" charset="0"/>
              </a:rPr>
              <a:t>infectieuses</a:t>
            </a:r>
            <a:r>
              <a:rPr lang="en-US" sz="1200" dirty="0">
                <a:solidFill>
                  <a:srgbClr val="18301A"/>
                </a:solidFill>
                <a:latin typeface="Arial" panose="020B0604020202020204" pitchFamily="34" charset="0"/>
                <a:ea typeface="Calibri" panose="020F0502020204030204" pitchFamily="34" charset="0"/>
                <a:cs typeface="Times New Roman" panose="02020603050405020304" pitchFamily="18" charset="0"/>
              </a:rPr>
              <a:t> de </a:t>
            </a:r>
            <a:r>
              <a:rPr lang="en-US" sz="1200" dirty="0" err="1">
                <a:solidFill>
                  <a:srgbClr val="18301A"/>
                </a:solidFill>
                <a:latin typeface="Arial" panose="020B0604020202020204" pitchFamily="34" charset="0"/>
                <a:ea typeface="Calibri" panose="020F0502020204030204" pitchFamily="34" charset="0"/>
                <a:cs typeface="Times New Roman" panose="02020603050405020304" pitchFamily="18" charset="0"/>
              </a:rPr>
              <a:t>l’Hôpital</a:t>
            </a:r>
            <a:r>
              <a:rPr lang="en-US" sz="1200" dirty="0">
                <a:solidFill>
                  <a:srgbClr val="18301A"/>
                </a:solidFill>
                <a:latin typeface="Arial" panose="020B0604020202020204" pitchFamily="34" charset="0"/>
                <a:ea typeface="Calibri" panose="020F0502020204030204" pitchFamily="34" charset="0"/>
                <a:cs typeface="Times New Roman" panose="02020603050405020304" pitchFamily="18" charset="0"/>
              </a:rPr>
              <a:t> de la </a:t>
            </a:r>
            <a:r>
              <a:rPr lang="en-US" sz="1200" dirty="0" err="1">
                <a:solidFill>
                  <a:srgbClr val="18301A"/>
                </a:solidFill>
                <a:latin typeface="Arial" panose="020B0604020202020204" pitchFamily="34" charset="0"/>
                <a:ea typeface="Calibri" panose="020F0502020204030204" pitchFamily="34" charset="0"/>
                <a:cs typeface="Times New Roman" panose="02020603050405020304" pitchFamily="18" charset="0"/>
              </a:rPr>
              <a:t>Pitié-Salpêtrière</a:t>
            </a:r>
            <a:r>
              <a:rPr lang="en-US" sz="1200" dirty="0">
                <a:solidFill>
                  <a:srgbClr val="18301A"/>
                </a:solidFill>
                <a:latin typeface="Arial" panose="020B0604020202020204" pitchFamily="34" charset="0"/>
                <a:ea typeface="Calibri" panose="020F0502020204030204" pitchFamily="34" charset="0"/>
                <a:cs typeface="Times New Roman" panose="02020603050405020304" pitchFamily="18" charset="0"/>
              </a:rPr>
              <a:t> à Paris. </a:t>
            </a:r>
            <a:r>
              <a:rPr lang="en-US" sz="1200" dirty="0" err="1">
                <a:solidFill>
                  <a:srgbClr val="18301A"/>
                </a:solidFill>
                <a:latin typeface="Arial" panose="020B0604020202020204" pitchFamily="34" charset="0"/>
                <a:ea typeface="Calibri" panose="020F0502020204030204" pitchFamily="34" charset="0"/>
                <a:cs typeface="Times New Roman" panose="02020603050405020304" pitchFamily="18" charset="0"/>
              </a:rPr>
              <a:t>Ses</a:t>
            </a:r>
            <a:r>
              <a:rPr lang="en-US" sz="1200" dirty="0">
                <a:solidFill>
                  <a:srgbClr val="18301A"/>
                </a:solidFill>
                <a:latin typeface="Arial" panose="020B0604020202020204" pitchFamily="34" charset="0"/>
                <a:ea typeface="Calibri" panose="020F0502020204030204" pitchFamily="34" charset="0"/>
                <a:cs typeface="Times New Roman" panose="02020603050405020304" pitchFamily="18" charset="0"/>
              </a:rPr>
              <a:t> </a:t>
            </a:r>
            <a:r>
              <a:rPr lang="en-US" sz="1200" dirty="0" err="1">
                <a:solidFill>
                  <a:srgbClr val="18301A"/>
                </a:solidFill>
                <a:latin typeface="Arial" panose="020B0604020202020204" pitchFamily="34" charset="0"/>
                <a:ea typeface="Calibri" panose="020F0502020204030204" pitchFamily="34" charset="0"/>
                <a:cs typeface="Times New Roman" panose="02020603050405020304" pitchFamily="18" charset="0"/>
              </a:rPr>
              <a:t>recherches</a:t>
            </a:r>
            <a:r>
              <a:rPr lang="en-US" sz="1200" dirty="0">
                <a:solidFill>
                  <a:srgbClr val="18301A"/>
                </a:solidFill>
                <a:latin typeface="Arial" panose="020B0604020202020204" pitchFamily="34" charset="0"/>
                <a:ea typeface="Calibri" panose="020F0502020204030204" pitchFamily="34" charset="0"/>
                <a:cs typeface="Times New Roman" panose="02020603050405020304" pitchFamily="18" charset="0"/>
              </a:rPr>
              <a:t> portent </a:t>
            </a:r>
            <a:r>
              <a:rPr lang="en-US" sz="1200" dirty="0" err="1">
                <a:solidFill>
                  <a:srgbClr val="18301A"/>
                </a:solidFill>
                <a:latin typeface="Arial" panose="020B0604020202020204" pitchFamily="34" charset="0"/>
                <a:ea typeface="Calibri" panose="020F0502020204030204" pitchFamily="34" charset="0"/>
                <a:cs typeface="Times New Roman" panose="02020603050405020304" pitchFamily="18" charset="0"/>
              </a:rPr>
              <a:t>principalement</a:t>
            </a:r>
            <a:r>
              <a:rPr lang="en-US" sz="1200" dirty="0">
                <a:solidFill>
                  <a:srgbClr val="18301A"/>
                </a:solidFill>
                <a:latin typeface="Arial" panose="020B0604020202020204" pitchFamily="34" charset="0"/>
                <a:ea typeface="Calibri" panose="020F0502020204030204" pitchFamily="34" charset="0"/>
                <a:cs typeface="Times New Roman" panose="02020603050405020304" pitchFamily="18" charset="0"/>
              </a:rPr>
              <a:t> sur les </a:t>
            </a:r>
            <a:r>
              <a:rPr lang="en-US" sz="1200" dirty="0" err="1">
                <a:solidFill>
                  <a:srgbClr val="18301A"/>
                </a:solidFill>
                <a:latin typeface="Arial" panose="020B0604020202020204" pitchFamily="34" charset="0"/>
                <a:ea typeface="Calibri" panose="020F0502020204030204" pitchFamily="34" charset="0"/>
                <a:cs typeface="Times New Roman" panose="02020603050405020304" pitchFamily="18" charset="0"/>
              </a:rPr>
              <a:t>antirétroviraux</a:t>
            </a:r>
            <a:r>
              <a:rPr lang="en-US" sz="1200" dirty="0">
                <a:solidFill>
                  <a:srgbClr val="18301A"/>
                </a:solidFill>
                <a:latin typeface="Arial" panose="020B0604020202020204" pitchFamily="34" charset="0"/>
                <a:ea typeface="Calibri" panose="020F0502020204030204" pitchFamily="34" charset="0"/>
                <a:cs typeface="Times New Roman" panose="02020603050405020304" pitchFamily="18" charset="0"/>
              </a:rPr>
              <a:t> et la </a:t>
            </a:r>
            <a:r>
              <a:rPr lang="en-US" sz="1200" dirty="0" err="1">
                <a:solidFill>
                  <a:srgbClr val="18301A"/>
                </a:solidFill>
                <a:latin typeface="Arial" panose="020B0604020202020204" pitchFamily="34" charset="0"/>
                <a:ea typeface="Calibri" panose="020F0502020204030204" pitchFamily="34" charset="0"/>
                <a:cs typeface="Times New Roman" panose="02020603050405020304" pitchFamily="18" charset="0"/>
              </a:rPr>
              <a:t>thérapie</a:t>
            </a:r>
            <a:r>
              <a:rPr lang="en-US" sz="1200" dirty="0">
                <a:solidFill>
                  <a:srgbClr val="18301A"/>
                </a:solidFill>
                <a:latin typeface="Arial" panose="020B0604020202020204" pitchFamily="34" charset="0"/>
                <a:ea typeface="Calibri" panose="020F0502020204030204" pitchFamily="34" charset="0"/>
                <a:cs typeface="Times New Roman" panose="02020603050405020304" pitchFamily="18" charset="0"/>
              </a:rPr>
              <a:t> </a:t>
            </a:r>
            <a:r>
              <a:rPr lang="en-US" sz="1200" dirty="0" err="1">
                <a:solidFill>
                  <a:srgbClr val="18301A"/>
                </a:solidFill>
                <a:latin typeface="Arial" panose="020B0604020202020204" pitchFamily="34" charset="0"/>
                <a:ea typeface="Calibri" panose="020F0502020204030204" pitchFamily="34" charset="0"/>
                <a:cs typeface="Times New Roman" panose="02020603050405020304" pitchFamily="18" charset="0"/>
              </a:rPr>
              <a:t>vaccinale</a:t>
            </a:r>
            <a:r>
              <a:rPr lang="en-US" sz="1200" dirty="0">
                <a:solidFill>
                  <a:srgbClr val="18301A"/>
                </a:solidFill>
                <a:latin typeface="Arial" panose="020B0604020202020204" pitchFamily="34" charset="0"/>
                <a:ea typeface="Calibri" panose="020F0502020204030204" pitchFamily="34" charset="0"/>
                <a:cs typeface="Times New Roman" panose="02020603050405020304" pitchFamily="18" charset="0"/>
              </a:rPr>
              <a:t>. </a:t>
            </a:r>
          </a:p>
          <a:p>
            <a:pPr algn="just">
              <a:lnSpc>
                <a:spcPct val="107000"/>
              </a:lnSpc>
              <a:spcAft>
                <a:spcPts val="450"/>
              </a:spcAft>
            </a:pPr>
            <a:r>
              <a:rPr lang="en-US" sz="1200" dirty="0">
                <a:solidFill>
                  <a:srgbClr val="18301A"/>
                </a:solidFill>
                <a:latin typeface="Arial" panose="020B0604020202020204" pitchFamily="34" charset="0"/>
                <a:ea typeface="Calibri" panose="020F0502020204030204" pitchFamily="34" charset="0"/>
                <a:cs typeface="Times New Roman" panose="02020603050405020304" pitchFamily="18" charset="0"/>
              </a:rPr>
              <a:t>Elle </a:t>
            </a:r>
            <a:r>
              <a:rPr lang="en-US" sz="1200" dirty="0" err="1">
                <a:solidFill>
                  <a:srgbClr val="18301A"/>
                </a:solidFill>
                <a:latin typeface="Arial" panose="020B0604020202020204" pitchFamily="34" charset="0"/>
                <a:ea typeface="Calibri" panose="020F0502020204030204" pitchFamily="34" charset="0"/>
                <a:cs typeface="Times New Roman" panose="02020603050405020304" pitchFamily="18" charset="0"/>
              </a:rPr>
              <a:t>est</a:t>
            </a:r>
            <a:r>
              <a:rPr lang="en-US" sz="1200" dirty="0">
                <a:solidFill>
                  <a:srgbClr val="18301A"/>
                </a:solidFill>
                <a:latin typeface="Arial" panose="020B0604020202020204" pitchFamily="34" charset="0"/>
                <a:ea typeface="Calibri" panose="020F0502020204030204" pitchFamily="34" charset="0"/>
                <a:cs typeface="Times New Roman" panose="02020603050405020304" pitchFamily="18" charset="0"/>
              </a:rPr>
              <a:t> </a:t>
            </a:r>
            <a:r>
              <a:rPr lang="en-US" sz="1200" dirty="0" err="1">
                <a:solidFill>
                  <a:srgbClr val="18301A"/>
                </a:solidFill>
                <a:latin typeface="Arial" panose="020B0604020202020204" pitchFamily="34" charset="0"/>
                <a:ea typeface="Calibri" panose="020F0502020204030204" pitchFamily="34" charset="0"/>
                <a:cs typeface="Times New Roman" panose="02020603050405020304" pitchFamily="18" charset="0"/>
              </a:rPr>
              <a:t>membre</a:t>
            </a:r>
            <a:r>
              <a:rPr lang="en-US" sz="1200" dirty="0">
                <a:solidFill>
                  <a:srgbClr val="18301A"/>
                </a:solidFill>
                <a:latin typeface="Arial" panose="020B0604020202020204" pitchFamily="34" charset="0"/>
                <a:ea typeface="Calibri" panose="020F0502020204030204" pitchFamily="34" charset="0"/>
                <a:cs typeface="Times New Roman" panose="02020603050405020304" pitchFamily="18" charset="0"/>
              </a:rPr>
              <a:t> de </a:t>
            </a:r>
            <a:r>
              <a:rPr lang="en-US" sz="1200" dirty="0" err="1">
                <a:solidFill>
                  <a:srgbClr val="18301A"/>
                </a:solidFill>
                <a:latin typeface="Arial" panose="020B0604020202020204" pitchFamily="34" charset="0"/>
                <a:ea typeface="Calibri" panose="020F0502020204030204" pitchFamily="34" charset="0"/>
                <a:cs typeface="Times New Roman" panose="02020603050405020304" pitchFamily="18" charset="0"/>
              </a:rPr>
              <a:t>l’ANRS</a:t>
            </a:r>
            <a:r>
              <a:rPr lang="en-US" sz="1200" dirty="0">
                <a:solidFill>
                  <a:srgbClr val="18301A"/>
                </a:solidFill>
                <a:latin typeface="Arial" panose="020B0604020202020204" pitchFamily="34" charset="0"/>
                <a:ea typeface="Calibri" panose="020F0502020204030204" pitchFamily="34" charset="0"/>
                <a:cs typeface="Times New Roman" panose="02020603050405020304" pitchFamily="18" charset="0"/>
              </a:rPr>
              <a:t> (</a:t>
            </a:r>
            <a:r>
              <a:rPr lang="fr-FR" sz="1200" dirty="0">
                <a:solidFill>
                  <a:srgbClr val="18301A"/>
                </a:solidFill>
                <a:latin typeface="Arial" panose="020B0604020202020204" pitchFamily="34" charset="0"/>
                <a:ea typeface="Calibri" panose="020F0502020204030204" pitchFamily="34" charset="0"/>
                <a:cs typeface="Times New Roman" panose="02020603050405020304" pitchFamily="18" charset="0"/>
              </a:rPr>
              <a:t>France Recherche Nord &amp; Sud Sida-HIV Hépatites</a:t>
            </a:r>
            <a:r>
              <a:rPr lang="en-US" sz="1200" dirty="0">
                <a:solidFill>
                  <a:srgbClr val="18301A"/>
                </a:solidFill>
                <a:latin typeface="Arial" panose="020B0604020202020204" pitchFamily="34" charset="0"/>
                <a:ea typeface="Calibri" panose="020F0502020204030204" pitchFamily="34" charset="0"/>
                <a:cs typeface="Times New Roman" panose="02020603050405020304" pitchFamily="18" charset="0"/>
              </a:rPr>
              <a:t>), fait </a:t>
            </a:r>
            <a:r>
              <a:rPr lang="en-US" sz="1200" dirty="0" err="1">
                <a:solidFill>
                  <a:srgbClr val="18301A"/>
                </a:solidFill>
                <a:latin typeface="Arial" panose="020B0604020202020204" pitchFamily="34" charset="0"/>
                <a:ea typeface="Calibri" panose="020F0502020204030204" pitchFamily="34" charset="0"/>
                <a:cs typeface="Times New Roman" panose="02020603050405020304" pitchFamily="18" charset="0"/>
              </a:rPr>
              <a:t>partie</a:t>
            </a:r>
            <a:r>
              <a:rPr lang="en-US" sz="1200" dirty="0">
                <a:solidFill>
                  <a:srgbClr val="18301A"/>
                </a:solidFill>
                <a:latin typeface="Arial" panose="020B0604020202020204" pitchFamily="34" charset="0"/>
                <a:ea typeface="Calibri" panose="020F0502020204030204" pitchFamily="34" charset="0"/>
                <a:cs typeface="Times New Roman" panose="02020603050405020304" pitchFamily="18" charset="0"/>
              </a:rPr>
              <a:t> du </a:t>
            </a:r>
            <a:r>
              <a:rPr lang="en-US" sz="1200" dirty="0" err="1">
                <a:solidFill>
                  <a:srgbClr val="18301A"/>
                </a:solidFill>
                <a:latin typeface="Arial" panose="020B0604020202020204" pitchFamily="34" charset="0"/>
                <a:ea typeface="Calibri" panose="020F0502020204030204" pitchFamily="34" charset="0"/>
                <a:cs typeface="Times New Roman" panose="02020603050405020304" pitchFamily="18" charset="0"/>
              </a:rPr>
              <a:t>Comité</a:t>
            </a:r>
            <a:r>
              <a:rPr lang="en-US" sz="1200" dirty="0">
                <a:solidFill>
                  <a:srgbClr val="18301A"/>
                </a:solidFill>
                <a:latin typeface="Arial" panose="020B0604020202020204" pitchFamily="34" charset="0"/>
                <a:ea typeface="Calibri" panose="020F0502020204030204" pitchFamily="34" charset="0"/>
                <a:cs typeface="Times New Roman" panose="02020603050405020304" pitchFamily="18" charset="0"/>
              </a:rPr>
              <a:t> de Direction de </a:t>
            </a:r>
            <a:r>
              <a:rPr lang="en-US" sz="1200" dirty="0" err="1">
                <a:solidFill>
                  <a:srgbClr val="18301A"/>
                </a:solidFill>
                <a:latin typeface="Arial" panose="020B0604020202020204" pitchFamily="34" charset="0"/>
                <a:ea typeface="Calibri" panose="020F0502020204030204" pitchFamily="34" charset="0"/>
                <a:cs typeface="Times New Roman" panose="02020603050405020304" pitchFamily="18" charset="0"/>
              </a:rPr>
              <a:t>l’EACS</a:t>
            </a:r>
            <a:r>
              <a:rPr lang="en-US" sz="1200" dirty="0">
                <a:solidFill>
                  <a:srgbClr val="18301A"/>
                </a:solidFill>
                <a:latin typeface="Arial" panose="020B0604020202020204" pitchFamily="34" charset="0"/>
                <a:ea typeface="Calibri" panose="020F0502020204030204" pitchFamily="34" charset="0"/>
                <a:cs typeface="Times New Roman" panose="02020603050405020304" pitchFamily="18" charset="0"/>
              </a:rPr>
              <a:t> (European AIDS Clinical Society), </a:t>
            </a:r>
            <a:r>
              <a:rPr lang="en-US" sz="1200" dirty="0" err="1">
                <a:solidFill>
                  <a:srgbClr val="18301A"/>
                </a:solidFill>
                <a:latin typeface="Arial" panose="020B0604020202020204" pitchFamily="34" charset="0"/>
                <a:ea typeface="Calibri" panose="020F0502020204030204" pitchFamily="34" charset="0"/>
                <a:cs typeface="Times New Roman" panose="02020603050405020304" pitchFamily="18" charset="0"/>
              </a:rPr>
              <a:t>est</a:t>
            </a:r>
            <a:r>
              <a:rPr lang="en-US" sz="1200" dirty="0">
                <a:solidFill>
                  <a:srgbClr val="18301A"/>
                </a:solidFill>
                <a:latin typeface="Arial" panose="020B0604020202020204" pitchFamily="34" charset="0"/>
                <a:ea typeface="Calibri" panose="020F0502020204030204" pitchFamily="34" charset="0"/>
                <a:cs typeface="Times New Roman" panose="02020603050405020304" pitchFamily="18" charset="0"/>
              </a:rPr>
              <a:t> </a:t>
            </a:r>
            <a:r>
              <a:rPr lang="en-US" sz="1200" dirty="0" err="1">
                <a:solidFill>
                  <a:srgbClr val="18301A"/>
                </a:solidFill>
                <a:latin typeface="Arial" panose="020B0604020202020204" pitchFamily="34" charset="0"/>
                <a:ea typeface="Calibri" panose="020F0502020204030204" pitchFamily="34" charset="0"/>
                <a:cs typeface="Times New Roman" panose="02020603050405020304" pitchFamily="18" charset="0"/>
              </a:rPr>
              <a:t>membre</a:t>
            </a:r>
            <a:r>
              <a:rPr lang="en-US" sz="1200" dirty="0">
                <a:solidFill>
                  <a:srgbClr val="18301A"/>
                </a:solidFill>
                <a:latin typeface="Arial" panose="020B0604020202020204" pitchFamily="34" charset="0"/>
                <a:ea typeface="Calibri" panose="020F0502020204030204" pitchFamily="34" charset="0"/>
                <a:cs typeface="Times New Roman" panose="02020603050405020304" pitchFamily="18" charset="0"/>
              </a:rPr>
              <a:t> de </a:t>
            </a:r>
            <a:r>
              <a:rPr lang="en-US" sz="1200" dirty="0" err="1">
                <a:solidFill>
                  <a:srgbClr val="18301A"/>
                </a:solidFill>
                <a:latin typeface="Arial" panose="020B0604020202020204" pitchFamily="34" charset="0"/>
                <a:ea typeface="Calibri" panose="020F0502020204030204" pitchFamily="34" charset="0"/>
                <a:cs typeface="Times New Roman" panose="02020603050405020304" pitchFamily="18" charset="0"/>
              </a:rPr>
              <a:t>l’ENTA</a:t>
            </a:r>
            <a:r>
              <a:rPr lang="en-US" sz="1200" dirty="0">
                <a:solidFill>
                  <a:srgbClr val="18301A"/>
                </a:solidFill>
                <a:latin typeface="Arial" panose="020B0604020202020204" pitchFamily="34" charset="0"/>
                <a:ea typeface="Calibri" panose="020F0502020204030204" pitchFamily="34" charset="0"/>
                <a:cs typeface="Times New Roman" panose="02020603050405020304" pitchFamily="18" charset="0"/>
              </a:rPr>
              <a:t> (European Network on AIDS), </a:t>
            </a:r>
            <a:r>
              <a:rPr lang="en-US" sz="1200" dirty="0" err="1">
                <a:solidFill>
                  <a:srgbClr val="18301A"/>
                </a:solidFill>
                <a:latin typeface="Arial" panose="020B0604020202020204" pitchFamily="34" charset="0"/>
                <a:ea typeface="Calibri" panose="020F0502020204030204" pitchFamily="34" charset="0"/>
                <a:cs typeface="Times New Roman" panose="02020603050405020304" pitchFamily="18" charset="0"/>
              </a:rPr>
              <a:t>ainsi</a:t>
            </a:r>
            <a:r>
              <a:rPr lang="en-US" sz="1200" dirty="0">
                <a:solidFill>
                  <a:srgbClr val="18301A"/>
                </a:solidFill>
                <a:latin typeface="Arial" panose="020B0604020202020204" pitchFamily="34" charset="0"/>
                <a:ea typeface="Calibri" panose="020F0502020204030204" pitchFamily="34" charset="0"/>
                <a:cs typeface="Times New Roman" panose="02020603050405020304" pitchFamily="18" charset="0"/>
              </a:rPr>
              <a:t> que de </a:t>
            </a:r>
            <a:r>
              <a:rPr lang="en-US" sz="1200" dirty="0" err="1">
                <a:solidFill>
                  <a:srgbClr val="18301A"/>
                </a:solidFill>
                <a:latin typeface="Arial" panose="020B0604020202020204" pitchFamily="34" charset="0"/>
                <a:ea typeface="Calibri" panose="020F0502020204030204" pitchFamily="34" charset="0"/>
                <a:cs typeface="Times New Roman" panose="02020603050405020304" pitchFamily="18" charset="0"/>
              </a:rPr>
              <a:t>nombreux</a:t>
            </a:r>
            <a:r>
              <a:rPr lang="en-US" sz="1200" dirty="0">
                <a:solidFill>
                  <a:srgbClr val="18301A"/>
                </a:solidFill>
                <a:latin typeface="Arial" panose="020B0604020202020204" pitchFamily="34" charset="0"/>
                <a:ea typeface="Calibri" panose="020F0502020204030204" pitchFamily="34" charset="0"/>
                <a:cs typeface="Times New Roman" panose="02020603050405020304" pitchFamily="18" charset="0"/>
              </a:rPr>
              <a:t> g</a:t>
            </a:r>
            <a:r>
              <a:rPr lang="fr-FR" sz="1200" dirty="0">
                <a:solidFill>
                  <a:srgbClr val="18301A"/>
                </a:solidFill>
                <a:latin typeface="Arial" panose="020B0604020202020204" pitchFamily="34" charset="0"/>
                <a:ea typeface="Calibri" panose="020F0502020204030204" pitchFamily="34" charset="0"/>
                <a:cs typeface="Times New Roman" panose="02020603050405020304" pitchFamily="18" charset="0"/>
              </a:rPr>
              <a:t>roupes consultatifs sur le VIH/sida pour les laboratoires. </a:t>
            </a:r>
          </a:p>
          <a:p>
            <a:pPr algn="just">
              <a:lnSpc>
                <a:spcPct val="107000"/>
              </a:lnSpc>
              <a:spcAft>
                <a:spcPts val="450"/>
              </a:spcAft>
            </a:pPr>
            <a:r>
              <a:rPr lang="fr-FR" sz="1200" dirty="0">
                <a:solidFill>
                  <a:srgbClr val="18301A"/>
                </a:solidFill>
                <a:latin typeface="Arial" panose="020B0604020202020204" pitchFamily="34" charset="0"/>
                <a:ea typeface="Calibri" panose="020F0502020204030204" pitchFamily="34" charset="0"/>
                <a:cs typeface="Times New Roman" panose="02020603050405020304" pitchFamily="18" charset="0"/>
              </a:rPr>
              <a:t>Elle est aussi Présidente de l’AFRAVIH, association créée en 2009.</a:t>
            </a:r>
            <a:endParaRPr lang="fr-FR" sz="1200" dirty="0">
              <a:solidFill>
                <a:srgbClr val="18301A"/>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Triangle rectangle 10">
            <a:extLst>
              <a:ext uri="{FF2B5EF4-FFF2-40B4-BE49-F238E27FC236}">
                <a16:creationId xmlns:a16="http://schemas.microsoft.com/office/drawing/2014/main" id="{856702C0-4A43-41DF-86EE-C85C2DEB55A2}"/>
              </a:ext>
            </a:extLst>
          </p:cNvPr>
          <p:cNvSpPr/>
          <p:nvPr/>
        </p:nvSpPr>
        <p:spPr>
          <a:xfrm flipV="1">
            <a:off x="268497" y="773901"/>
            <a:ext cx="7283240" cy="1522837"/>
          </a:xfrm>
          <a:prstGeom prst="rtTriangle">
            <a:avLst/>
          </a:prstGeom>
          <a:solidFill>
            <a:srgbClr val="F7941D"/>
          </a:solidFill>
          <a:ln>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7" name="Triangle rectangle 6">
            <a:extLst>
              <a:ext uri="{FF2B5EF4-FFF2-40B4-BE49-F238E27FC236}">
                <a16:creationId xmlns:a16="http://schemas.microsoft.com/office/drawing/2014/main" id="{B2076707-A22F-46B8-924A-7BC2F108F63F}"/>
              </a:ext>
            </a:extLst>
          </p:cNvPr>
          <p:cNvSpPr/>
          <p:nvPr/>
        </p:nvSpPr>
        <p:spPr>
          <a:xfrm flipV="1">
            <a:off x="268497" y="745236"/>
            <a:ext cx="5839742" cy="1042116"/>
          </a:xfrm>
          <a:prstGeom prst="rtTriangle">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8" name="ZoneTexte 7">
            <a:extLst>
              <a:ext uri="{FF2B5EF4-FFF2-40B4-BE49-F238E27FC236}">
                <a16:creationId xmlns:a16="http://schemas.microsoft.com/office/drawing/2014/main" id="{73390343-705C-4E7F-8D18-7207F5BD1A4F}"/>
              </a:ext>
            </a:extLst>
          </p:cNvPr>
          <p:cNvSpPr txBox="1"/>
          <p:nvPr/>
        </p:nvSpPr>
        <p:spPr>
          <a:xfrm>
            <a:off x="909050" y="3648699"/>
            <a:ext cx="5741574" cy="1061829"/>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Jeudi 18 avril 2024</a:t>
            </a:r>
          </a:p>
          <a:p>
            <a:r>
              <a:rPr lang="fr-FR" sz="1125" b="1" dirty="0">
                <a:solidFill>
                  <a:srgbClr val="F7A347"/>
                </a:solidFill>
                <a:latin typeface="Arial" panose="020B0604020202020204" pitchFamily="34" charset="0"/>
              </a:rPr>
              <a:t>10h30 • </a:t>
            </a:r>
            <a:r>
              <a:rPr lang="fr-FR" sz="1125" dirty="0">
                <a:solidFill>
                  <a:srgbClr val="F7A347"/>
                </a:solidFill>
                <a:latin typeface="Arial" panose="020B0604020202020204" pitchFamily="34" charset="0"/>
              </a:rPr>
              <a:t>Modération</a:t>
            </a:r>
            <a:r>
              <a:rPr lang="fr-FR" sz="1125" b="1" dirty="0">
                <a:solidFill>
                  <a:srgbClr val="F7A347"/>
                </a:solidFill>
                <a:latin typeface="Arial" panose="020B0604020202020204" pitchFamily="34" charset="0"/>
              </a:rPr>
              <a:t> </a:t>
            </a:r>
            <a:r>
              <a:rPr lang="fr-FR" sz="1125" dirty="0">
                <a:solidFill>
                  <a:srgbClr val="F7A347"/>
                </a:solidFill>
                <a:latin typeface="Arial" panose="020B0604020202020204" pitchFamily="34" charset="0"/>
              </a:rPr>
              <a:t>SP11 – VIH et thérapeutique 2</a:t>
            </a:r>
          </a:p>
          <a:p>
            <a:endParaRPr lang="fr-FR" sz="1350" b="1" dirty="0">
              <a:solidFill>
                <a:srgbClr val="F7A347"/>
              </a:solidFill>
              <a:latin typeface="Arial" panose="020B0604020202020204" pitchFamily="34" charset="0"/>
              <a:cs typeface="Arial" panose="020B0604020202020204" pitchFamily="34" charset="0"/>
            </a:endParaRPr>
          </a:p>
          <a:p>
            <a:endParaRPr lang="fr-FR" sz="1350" b="1" dirty="0">
              <a:solidFill>
                <a:srgbClr val="F7A347"/>
              </a:solidFill>
              <a:latin typeface="Arial" panose="020B0604020202020204" pitchFamily="34" charset="0"/>
              <a:cs typeface="Arial" panose="020B0604020202020204" pitchFamily="34" charset="0"/>
            </a:endParaRPr>
          </a:p>
          <a:p>
            <a:endParaRPr lang="fr-FR" sz="1125" b="1" dirty="0">
              <a:solidFill>
                <a:srgbClr val="F7A347"/>
              </a:solidFill>
              <a:latin typeface="Arial" panose="020B0604020202020204" pitchFamily="34" charset="0"/>
            </a:endParaRPr>
          </a:p>
        </p:txBody>
      </p:sp>
      <p:pic>
        <p:nvPicPr>
          <p:cNvPr id="4" name="Image 3">
            <a:extLst>
              <a:ext uri="{FF2B5EF4-FFF2-40B4-BE49-F238E27FC236}">
                <a16:creationId xmlns:a16="http://schemas.microsoft.com/office/drawing/2014/main" id="{356A5594-912F-EEAC-B52F-F377050C21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108A5A4E-8C68-6834-413D-E3B86EAA9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46"/>
            <a:ext cx="7559675" cy="2362398"/>
          </a:xfrm>
          <a:prstGeom prst="rect">
            <a:avLst/>
          </a:prstGeom>
        </p:spPr>
      </p:pic>
      <p:sp>
        <p:nvSpPr>
          <p:cNvPr id="9" name="Ellipse 8">
            <a:extLst>
              <a:ext uri="{FF2B5EF4-FFF2-40B4-BE49-F238E27FC236}">
                <a16:creationId xmlns:a16="http://schemas.microsoft.com/office/drawing/2014/main" id="{020DFADB-0207-158D-00AB-9653B19C7BEB}"/>
              </a:ext>
            </a:extLst>
          </p:cNvPr>
          <p:cNvSpPr/>
          <p:nvPr/>
        </p:nvSpPr>
        <p:spPr>
          <a:xfrm>
            <a:off x="4958866" y="186975"/>
            <a:ext cx="1991000" cy="2045429"/>
          </a:xfrm>
          <a:prstGeom prst="ellipse">
            <a:avLst/>
          </a:prstGeom>
          <a:no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grpSp>
        <p:nvGrpSpPr>
          <p:cNvPr id="10" name="Image 4" descr="Utilisateur avec un remplissage uni">
            <a:extLst>
              <a:ext uri="{FF2B5EF4-FFF2-40B4-BE49-F238E27FC236}">
                <a16:creationId xmlns:a16="http://schemas.microsoft.com/office/drawing/2014/main" id="{F50A560E-9CEA-505A-7885-11D817A89E89}"/>
              </a:ext>
            </a:extLst>
          </p:cNvPr>
          <p:cNvGrpSpPr/>
          <p:nvPr/>
        </p:nvGrpSpPr>
        <p:grpSpPr>
          <a:xfrm>
            <a:off x="5347756" y="429946"/>
            <a:ext cx="1213220" cy="1469535"/>
            <a:chOff x="2142044" y="1418914"/>
            <a:chExt cx="2497393" cy="2666245"/>
          </a:xfrm>
          <a:solidFill>
            <a:schemeClr val="bg1"/>
          </a:solidFill>
        </p:grpSpPr>
        <p:sp>
          <p:nvSpPr>
            <p:cNvPr id="12" name="Forme libre : forme 11">
              <a:extLst>
                <a:ext uri="{FF2B5EF4-FFF2-40B4-BE49-F238E27FC236}">
                  <a16:creationId xmlns:a16="http://schemas.microsoft.com/office/drawing/2014/main" id="{28DB25D4-70C3-1CE2-3296-2AD005C6E98C}"/>
                </a:ext>
              </a:extLst>
            </p:cNvPr>
            <p:cNvSpPr/>
            <p:nvPr/>
          </p:nvSpPr>
          <p:spPr>
            <a:xfrm>
              <a:off x="2766392" y="1418914"/>
              <a:ext cx="1248696" cy="1248706"/>
            </a:xfrm>
            <a:custGeom>
              <a:avLst/>
              <a:gdLst>
                <a:gd name="connsiteX0" fmla="*/ 1248697 w 1248696"/>
                <a:gd name="connsiteY0" fmla="*/ 624353 h 1248706"/>
                <a:gd name="connsiteX1" fmla="*/ 624348 w 1248696"/>
                <a:gd name="connsiteY1" fmla="*/ 1248707 h 1248706"/>
                <a:gd name="connsiteX2" fmla="*/ 0 w 1248696"/>
                <a:gd name="connsiteY2" fmla="*/ 624353 h 1248706"/>
                <a:gd name="connsiteX3" fmla="*/ 624348 w 1248696"/>
                <a:gd name="connsiteY3" fmla="*/ 0 h 1248706"/>
                <a:gd name="connsiteX4" fmla="*/ 1248697 w 1248696"/>
                <a:gd name="connsiteY4" fmla="*/ 624353 h 124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696" h="1248706">
                  <a:moveTo>
                    <a:pt x="1248697" y="624353"/>
                  </a:moveTo>
                  <a:cubicBezTo>
                    <a:pt x="1248697" y="969174"/>
                    <a:pt x="969166" y="1248707"/>
                    <a:pt x="624348" y="1248707"/>
                  </a:cubicBezTo>
                  <a:cubicBezTo>
                    <a:pt x="279530" y="1248707"/>
                    <a:pt x="0" y="969174"/>
                    <a:pt x="0" y="624353"/>
                  </a:cubicBezTo>
                  <a:cubicBezTo>
                    <a:pt x="0" y="279533"/>
                    <a:pt x="279530" y="0"/>
                    <a:pt x="624348" y="0"/>
                  </a:cubicBezTo>
                  <a:cubicBezTo>
                    <a:pt x="969166" y="0"/>
                    <a:pt x="1248697" y="279533"/>
                    <a:pt x="1248697" y="624353"/>
                  </a:cubicBezTo>
                  <a:close/>
                </a:path>
              </a:pathLst>
            </a:custGeom>
            <a:grpFill/>
            <a:ln w="38993" cap="flat">
              <a:noFill/>
              <a:prstDash val="solid"/>
              <a:miter/>
            </a:ln>
          </p:spPr>
          <p:txBody>
            <a:bodyPr rtlCol="0" anchor="ctr"/>
            <a:lstStyle/>
            <a:p>
              <a:endParaRPr lang="fr-FR" sz="597">
                <a:solidFill>
                  <a:srgbClr val="293991"/>
                </a:solidFill>
              </a:endParaRPr>
            </a:p>
          </p:txBody>
        </p:sp>
        <p:sp>
          <p:nvSpPr>
            <p:cNvPr id="14" name="Forme libre : forme 13">
              <a:extLst>
                <a:ext uri="{FF2B5EF4-FFF2-40B4-BE49-F238E27FC236}">
                  <a16:creationId xmlns:a16="http://schemas.microsoft.com/office/drawing/2014/main" id="{FFB326CB-1173-887E-3C5F-DBF8F88265EB}"/>
                </a:ext>
              </a:extLst>
            </p:cNvPr>
            <p:cNvSpPr/>
            <p:nvPr/>
          </p:nvSpPr>
          <p:spPr>
            <a:xfrm>
              <a:off x="2142044" y="2823709"/>
              <a:ext cx="2497393" cy="1248706"/>
            </a:xfrm>
            <a:custGeom>
              <a:avLst/>
              <a:gdLst>
                <a:gd name="connsiteX0" fmla="*/ 2497393 w 2497393"/>
                <a:gd name="connsiteY0" fmla="*/ 1248707 h 1248706"/>
                <a:gd name="connsiteX1" fmla="*/ 2497393 w 2497393"/>
                <a:gd name="connsiteY1" fmla="*/ 624353 h 1248706"/>
                <a:gd name="connsiteX2" fmla="*/ 2372524 w 2497393"/>
                <a:gd name="connsiteY2" fmla="*/ 374612 h 1248706"/>
                <a:gd name="connsiteX3" fmla="*/ 1763784 w 2497393"/>
                <a:gd name="connsiteY3" fmla="*/ 78044 h 1248706"/>
                <a:gd name="connsiteX4" fmla="*/ 1248697 w 2497393"/>
                <a:gd name="connsiteY4" fmla="*/ 0 h 1248706"/>
                <a:gd name="connsiteX5" fmla="*/ 733609 w 2497393"/>
                <a:gd name="connsiteY5" fmla="*/ 78044 h 1248706"/>
                <a:gd name="connsiteX6" fmla="*/ 124870 w 2497393"/>
                <a:gd name="connsiteY6" fmla="*/ 374612 h 1248706"/>
                <a:gd name="connsiteX7" fmla="*/ 0 w 2497393"/>
                <a:gd name="connsiteY7" fmla="*/ 624353 h 1248706"/>
                <a:gd name="connsiteX8" fmla="*/ 0 w 2497393"/>
                <a:gd name="connsiteY8" fmla="*/ 1248707 h 1248706"/>
                <a:gd name="connsiteX9" fmla="*/ 2497393 w 2497393"/>
                <a:gd name="connsiteY9" fmla="*/ 1248707 h 124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7393" h="1248706">
                  <a:moveTo>
                    <a:pt x="2497393" y="1248707"/>
                  </a:moveTo>
                  <a:lnTo>
                    <a:pt x="2497393" y="624353"/>
                  </a:lnTo>
                  <a:cubicBezTo>
                    <a:pt x="2497393" y="530700"/>
                    <a:pt x="2450567" y="437047"/>
                    <a:pt x="2372524" y="374612"/>
                  </a:cubicBezTo>
                  <a:cubicBezTo>
                    <a:pt x="2200828" y="234133"/>
                    <a:pt x="1982306" y="140479"/>
                    <a:pt x="1763784" y="78044"/>
                  </a:cubicBezTo>
                  <a:cubicBezTo>
                    <a:pt x="1607697" y="31218"/>
                    <a:pt x="1436001" y="0"/>
                    <a:pt x="1248697" y="0"/>
                  </a:cubicBezTo>
                  <a:cubicBezTo>
                    <a:pt x="1077001" y="0"/>
                    <a:pt x="905305" y="31218"/>
                    <a:pt x="733609" y="78044"/>
                  </a:cubicBezTo>
                  <a:cubicBezTo>
                    <a:pt x="515087" y="140479"/>
                    <a:pt x="296565" y="249741"/>
                    <a:pt x="124870" y="374612"/>
                  </a:cubicBezTo>
                  <a:cubicBezTo>
                    <a:pt x="46826" y="437047"/>
                    <a:pt x="0" y="530700"/>
                    <a:pt x="0" y="624353"/>
                  </a:cubicBezTo>
                  <a:lnTo>
                    <a:pt x="0" y="1248707"/>
                  </a:lnTo>
                  <a:lnTo>
                    <a:pt x="2497393" y="1248707"/>
                  </a:lnTo>
                  <a:close/>
                </a:path>
              </a:pathLst>
            </a:custGeom>
            <a:grpFill/>
            <a:ln w="38993" cap="flat">
              <a:noFill/>
              <a:prstDash val="solid"/>
              <a:miter/>
            </a:ln>
          </p:spPr>
          <p:txBody>
            <a:bodyPr rtlCol="0" anchor="ctr"/>
            <a:lstStyle/>
            <a:p>
              <a:endParaRPr lang="fr-FR" sz="597">
                <a:solidFill>
                  <a:srgbClr val="293991"/>
                </a:solidFill>
              </a:endParaRPr>
            </a:p>
          </p:txBody>
        </p:sp>
      </p:grpSp>
      <p:pic>
        <p:nvPicPr>
          <p:cNvPr id="5" name="Image 4">
            <a:extLst>
              <a:ext uri="{FF2B5EF4-FFF2-40B4-BE49-F238E27FC236}">
                <a16:creationId xmlns:a16="http://schemas.microsoft.com/office/drawing/2014/main" id="{08F4D236-E41A-45DD-95FD-66745A67DEC5}"/>
              </a:ext>
            </a:extLst>
          </p:cNvPr>
          <p:cNvPicPr>
            <a:picLocks noChangeAspect="1"/>
          </p:cNvPicPr>
          <p:nvPr/>
        </p:nvPicPr>
        <p:blipFill rotWithShape="1">
          <a:blip r:embed="rId4">
            <a:extLst>
              <a:ext uri="{28A0092B-C50C-407E-A947-70E740481C1C}">
                <a14:useLocalDpi xmlns:a14="http://schemas.microsoft.com/office/drawing/2010/main" val="0"/>
              </a:ext>
            </a:extLst>
          </a:blip>
          <a:srcRect l="2686" t="-74" r="-1462" b="74"/>
          <a:stretch/>
        </p:blipFill>
        <p:spPr>
          <a:xfrm>
            <a:off x="4900778" y="211906"/>
            <a:ext cx="2107176" cy="2097120"/>
          </a:xfrm>
          <a:prstGeom prst="ellipse">
            <a:avLst/>
          </a:prstGeom>
          <a:ln>
            <a:noFill/>
          </a:ln>
          <a:effectLst>
            <a:softEdge rad="112500"/>
          </a:effectLst>
        </p:spPr>
      </p:pic>
      <p:sp>
        <p:nvSpPr>
          <p:cNvPr id="13" name="ZoneTexte 12">
            <a:extLst>
              <a:ext uri="{FF2B5EF4-FFF2-40B4-BE49-F238E27FC236}">
                <a16:creationId xmlns:a16="http://schemas.microsoft.com/office/drawing/2014/main" id="{5A0CEB62-F089-7D5A-0C39-69DA07B090CD}"/>
              </a:ext>
            </a:extLst>
          </p:cNvPr>
          <p:cNvSpPr txBox="1"/>
          <p:nvPr/>
        </p:nvSpPr>
        <p:spPr>
          <a:xfrm>
            <a:off x="909048" y="4179613"/>
            <a:ext cx="5741574" cy="1104148"/>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Jeudi 18 avril 2024</a:t>
            </a:r>
          </a:p>
          <a:p>
            <a:r>
              <a:rPr lang="fr-FR" sz="1125" b="1" dirty="0">
                <a:solidFill>
                  <a:srgbClr val="F7A347"/>
                </a:solidFill>
                <a:latin typeface="Arial" panose="020B0604020202020204" pitchFamily="34" charset="0"/>
              </a:rPr>
              <a:t>15h00 • </a:t>
            </a:r>
            <a:r>
              <a:rPr lang="fr-FR" sz="1130" dirty="0">
                <a:solidFill>
                  <a:srgbClr val="F7A347"/>
                </a:solidFill>
                <a:latin typeface="Arial" panose="020B0604020202020204" pitchFamily="34" charset="0"/>
              </a:rPr>
              <a:t>Modération</a:t>
            </a:r>
            <a:r>
              <a:rPr lang="fr-FR" sz="1130" b="1" dirty="0">
                <a:solidFill>
                  <a:srgbClr val="F7A347"/>
                </a:solidFill>
                <a:latin typeface="Arial" panose="020B0604020202020204" pitchFamily="34" charset="0"/>
              </a:rPr>
              <a:t> </a:t>
            </a:r>
            <a:r>
              <a:rPr lang="fr-FR" sz="1130" dirty="0">
                <a:solidFill>
                  <a:srgbClr val="F7A347"/>
                </a:solidFill>
                <a:latin typeface="Arial" panose="020B0604020202020204" pitchFamily="34" charset="0"/>
              </a:rPr>
              <a:t>SP17 – Santé sexuelle 2 </a:t>
            </a:r>
          </a:p>
          <a:p>
            <a:endParaRPr lang="fr-FR" sz="1350" b="1" dirty="0">
              <a:solidFill>
                <a:srgbClr val="F7A347"/>
              </a:solidFill>
              <a:latin typeface="Arial" panose="020B0604020202020204" pitchFamily="34" charset="0"/>
              <a:cs typeface="Arial" panose="020B0604020202020204" pitchFamily="34" charset="0"/>
            </a:endParaRPr>
          </a:p>
          <a:p>
            <a:endParaRPr lang="fr-FR" sz="1350" b="1" dirty="0">
              <a:solidFill>
                <a:srgbClr val="F7A347"/>
              </a:solidFill>
              <a:latin typeface="Arial" panose="020B0604020202020204" pitchFamily="34" charset="0"/>
              <a:cs typeface="Arial" panose="020B0604020202020204" pitchFamily="34" charset="0"/>
            </a:endParaRPr>
          </a:p>
          <a:p>
            <a:endParaRPr lang="fr-FR" sz="1125" b="1" dirty="0">
              <a:solidFill>
                <a:srgbClr val="F7A347"/>
              </a:solidFill>
              <a:latin typeface="Arial" panose="020B0604020202020204" pitchFamily="34" charset="0"/>
            </a:endParaRPr>
          </a:p>
        </p:txBody>
      </p:sp>
      <p:sp>
        <p:nvSpPr>
          <p:cNvPr id="15" name="ZoneTexte 14">
            <a:extLst>
              <a:ext uri="{FF2B5EF4-FFF2-40B4-BE49-F238E27FC236}">
                <a16:creationId xmlns:a16="http://schemas.microsoft.com/office/drawing/2014/main" id="{699494D0-89BF-976B-8CB1-9B47F0BC9272}"/>
              </a:ext>
            </a:extLst>
          </p:cNvPr>
          <p:cNvSpPr txBox="1"/>
          <p:nvPr/>
        </p:nvSpPr>
        <p:spPr>
          <a:xfrm>
            <a:off x="909048" y="4694702"/>
            <a:ext cx="5741574" cy="1061829"/>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Vendredi 19 avril 2024</a:t>
            </a:r>
          </a:p>
          <a:p>
            <a:r>
              <a:rPr lang="fr-FR" sz="1125" b="1" dirty="0">
                <a:solidFill>
                  <a:srgbClr val="F7A347"/>
                </a:solidFill>
                <a:latin typeface="Arial" panose="020B0604020202020204" pitchFamily="34" charset="0"/>
              </a:rPr>
              <a:t>10h30 • </a:t>
            </a:r>
            <a:r>
              <a:rPr lang="fr-FR" sz="1125" dirty="0">
                <a:solidFill>
                  <a:srgbClr val="F7A347"/>
                </a:solidFill>
                <a:latin typeface="Arial" panose="020B0604020202020204" pitchFamily="34" charset="0"/>
              </a:rPr>
              <a:t>Modération Session plénière 3</a:t>
            </a:r>
          </a:p>
          <a:p>
            <a:endParaRPr lang="fr-FR" sz="1350" b="1" dirty="0">
              <a:solidFill>
                <a:srgbClr val="F7A347"/>
              </a:solidFill>
              <a:latin typeface="Arial" panose="020B0604020202020204" pitchFamily="34" charset="0"/>
              <a:cs typeface="Arial" panose="020B0604020202020204" pitchFamily="34" charset="0"/>
            </a:endParaRPr>
          </a:p>
          <a:p>
            <a:endParaRPr lang="fr-FR" sz="1350" b="1" dirty="0">
              <a:solidFill>
                <a:srgbClr val="F7A347"/>
              </a:solidFill>
              <a:latin typeface="Arial" panose="020B0604020202020204" pitchFamily="34" charset="0"/>
              <a:cs typeface="Arial" panose="020B0604020202020204" pitchFamily="34" charset="0"/>
            </a:endParaRPr>
          </a:p>
          <a:p>
            <a:endParaRPr lang="fr-FR" sz="1125" b="1" dirty="0">
              <a:solidFill>
                <a:srgbClr val="F7A347"/>
              </a:solidFill>
              <a:latin typeface="Arial" panose="020B0604020202020204" pitchFamily="34" charset="0"/>
            </a:endParaRPr>
          </a:p>
        </p:txBody>
      </p:sp>
    </p:spTree>
    <p:extLst>
      <p:ext uri="{BB962C8B-B14F-4D97-AF65-F5344CB8AC3E}">
        <p14:creationId xmlns:p14="http://schemas.microsoft.com/office/powerpoint/2010/main" val="3140192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62A66969-53BE-482A-804C-E273B820DE4D}"/>
              </a:ext>
            </a:extLst>
          </p:cNvPr>
          <p:cNvSpPr/>
          <p:nvPr/>
        </p:nvSpPr>
        <p:spPr>
          <a:xfrm>
            <a:off x="2562525" y="320759"/>
            <a:ext cx="2434621" cy="848833"/>
          </a:xfrm>
          <a:prstGeom prst="roundRect">
            <a:avLst>
              <a:gd name="adj" fmla="val 37786"/>
            </a:avLst>
          </a:prstGeom>
          <a:solidFill>
            <a:srgbClr val="18301A"/>
          </a:solidFill>
          <a:ln>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2" name="Titre 1">
            <a:extLst>
              <a:ext uri="{FF2B5EF4-FFF2-40B4-BE49-F238E27FC236}">
                <a16:creationId xmlns:a16="http://schemas.microsoft.com/office/drawing/2014/main" id="{A92C3C4D-06D8-4863-8F75-111483E2F8CE}"/>
              </a:ext>
            </a:extLst>
          </p:cNvPr>
          <p:cNvSpPr>
            <a:spLocks noGrp="1"/>
          </p:cNvSpPr>
          <p:nvPr>
            <p:ph type="title"/>
          </p:nvPr>
        </p:nvSpPr>
        <p:spPr>
          <a:xfrm>
            <a:off x="2500155" y="175413"/>
            <a:ext cx="2559363" cy="1139526"/>
          </a:xfrm>
        </p:spPr>
        <p:txBody>
          <a:bodyPr>
            <a:normAutofit/>
          </a:bodyPr>
          <a:lstStyle/>
          <a:p>
            <a:pPr algn="ctr"/>
            <a:r>
              <a:rPr lang="fr-FR" sz="3600" b="1" dirty="0">
                <a:solidFill>
                  <a:schemeClr val="bg1"/>
                </a:solidFill>
              </a:rPr>
              <a:t>Sommaire</a:t>
            </a:r>
          </a:p>
        </p:txBody>
      </p:sp>
      <p:sp>
        <p:nvSpPr>
          <p:cNvPr id="3" name="Espace réservé du contenu 2">
            <a:extLst>
              <a:ext uri="{FF2B5EF4-FFF2-40B4-BE49-F238E27FC236}">
                <a16:creationId xmlns:a16="http://schemas.microsoft.com/office/drawing/2014/main" id="{A044696C-8FDE-4EBF-8607-8EFC18087BD3}"/>
              </a:ext>
            </a:extLst>
          </p:cNvPr>
          <p:cNvSpPr>
            <a:spLocks noGrp="1"/>
          </p:cNvSpPr>
          <p:nvPr>
            <p:ph idx="1"/>
          </p:nvPr>
        </p:nvSpPr>
        <p:spPr>
          <a:xfrm>
            <a:off x="822322" y="1845408"/>
            <a:ext cx="5915025" cy="7540363"/>
          </a:xfrm>
        </p:spPr>
        <p:txBody>
          <a:bodyPr numCol="3">
            <a:noAutofit/>
          </a:bodyPr>
          <a:lstStyle/>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AHUKA-MUNDEKE Steve                   </a:t>
            </a: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BRÜCKER Gilles</a:t>
            </a: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CALMY Alexandra</a:t>
            </a: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CARILLON Séverine</a:t>
            </a: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CHABROL Fanny</a:t>
            </a: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CHARPENTIER Charlotte</a:t>
            </a: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COUME Mamadou</a:t>
            </a: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DELAPORTE Eric</a:t>
            </a: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DELAUGERRE Constance</a:t>
            </a: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DIACK Aminata</a:t>
            </a: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DIOP Halimatou</a:t>
            </a: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D’ORTENZIO Eric</a:t>
            </a: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EKOUEVI Didier</a:t>
            </a: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ESSI Marie-José</a:t>
            </a: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FOKAM Joseph</a:t>
            </a: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FRANGE Pierre</a:t>
            </a: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KATLAMA Christine</a:t>
            </a: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KONOPNICKI Déborah</a:t>
            </a: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KOUANFACK Charles</a:t>
            </a: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KOWO Mathurin</a:t>
            </a: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LABORDE-BALEN Gabrièle</a:t>
            </a: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LACOMBE Karine</a:t>
            </a: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LECLERCQ Vincent</a:t>
            </a: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LE GAL Frédéric</a:t>
            </a: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LELIEVRE Jean-Daniel</a:t>
            </a: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LINARD Françoise</a:t>
            </a: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MARTIN Charlotte</a:t>
            </a: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MFEUKEU KUATE Liliane Claudine</a:t>
            </a: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MPOUDI ETAME Mireille</a:t>
            </a: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NJOM NLEND Anne Esther </a:t>
            </a: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NKUBA Antoine</a:t>
            </a: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OLUFUNMILAYO Lesi</a:t>
            </a: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PALICH Romain</a:t>
            </a: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PERRAY Mathilde</a:t>
            </a:r>
          </a:p>
          <a:p>
            <a:pPr marL="0" indent="-192881">
              <a:lnSpc>
                <a:spcPct val="150000"/>
              </a:lnSpc>
              <a:spcBef>
                <a:spcPts val="0"/>
              </a:spcBef>
              <a:tabLst>
                <a:tab pos="230029" algn="l"/>
              </a:tabLst>
            </a:pPr>
            <a:r>
              <a:rPr lang="fr-FR" sz="1100" dirty="0">
                <a:cs typeface="Times New Roman" panose="02020603050405020304" pitchFamily="18" charset="0"/>
              </a:rPr>
              <a:t>RAVALIHASY Andrainolo </a:t>
            </a: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SALOU </a:t>
            </a:r>
            <a:r>
              <a:rPr lang="fr-FR" sz="1100" dirty="0" err="1">
                <a:ea typeface="Times New Roman" panose="02020603050405020304" pitchFamily="18" charset="0"/>
                <a:cs typeface="Times New Roman" panose="02020603050405020304" pitchFamily="18" charset="0"/>
              </a:rPr>
              <a:t>Mounerou</a:t>
            </a:r>
            <a:endParaRPr lang="fr-FR" sz="1100" dirty="0">
              <a:ea typeface="Times New Roman" panose="02020603050405020304" pitchFamily="18" charset="0"/>
              <a:cs typeface="Times New Roman" panose="02020603050405020304" pitchFamily="18" charset="0"/>
            </a:endParaRP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SEGERAL Olivier</a:t>
            </a: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TANTET Claire</a:t>
            </a: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TEBEU Pierre-Marie</a:t>
            </a: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TEJIOKEM Mathurin</a:t>
            </a: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TOURE Abdoulaye</a:t>
            </a: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TUBIANA Roland</a:t>
            </a: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TURPIN Nguissali </a:t>
            </a: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WANDELER Gilles</a:t>
            </a:r>
          </a:p>
          <a:p>
            <a:pPr marL="0" indent="-192881">
              <a:lnSpc>
                <a:spcPct val="150000"/>
              </a:lnSpc>
              <a:spcBef>
                <a:spcPts val="0"/>
              </a:spcBef>
              <a:tabLst>
                <a:tab pos="230029" algn="l"/>
              </a:tabLst>
            </a:pPr>
            <a:r>
              <a:rPr lang="fr-FR" sz="1100" dirty="0">
                <a:ea typeface="Times New Roman" panose="02020603050405020304" pitchFamily="18" charset="0"/>
                <a:cs typeface="Times New Roman" panose="02020603050405020304" pitchFamily="18" charset="0"/>
              </a:rPr>
              <a:t>YOTTA DOUOMONG Serge</a:t>
            </a:r>
          </a:p>
          <a:p>
            <a:pPr marL="0" indent="-192881">
              <a:lnSpc>
                <a:spcPct val="150000"/>
              </a:lnSpc>
              <a:spcBef>
                <a:spcPts val="0"/>
              </a:spcBef>
              <a:tabLst>
                <a:tab pos="230029" algn="l"/>
              </a:tabLst>
            </a:pPr>
            <a:endParaRPr lang="fr-FR" sz="1100" dirty="0">
              <a:highlight>
                <a:srgbClr val="FFFF00"/>
              </a:highlight>
              <a:ea typeface="Times New Roman" panose="02020603050405020304" pitchFamily="18" charset="0"/>
              <a:cs typeface="Times New Roman" panose="02020603050405020304" pitchFamily="18" charset="0"/>
            </a:endParaRPr>
          </a:p>
          <a:p>
            <a:pPr marL="0" indent="-192881">
              <a:lnSpc>
                <a:spcPct val="150000"/>
              </a:lnSpc>
              <a:spcBef>
                <a:spcPts val="0"/>
              </a:spcBef>
              <a:tabLst>
                <a:tab pos="230029" algn="l"/>
              </a:tabLst>
            </a:pPr>
            <a:endParaRPr lang="fr-FR" sz="1100" dirty="0">
              <a:ea typeface="Times New Roman" panose="02020603050405020304" pitchFamily="18" charset="0"/>
              <a:cs typeface="Times New Roman" panose="02020603050405020304" pitchFamily="18" charset="0"/>
            </a:endParaRPr>
          </a:p>
          <a:p>
            <a:pPr marL="0">
              <a:lnSpc>
                <a:spcPct val="150000"/>
              </a:lnSpc>
              <a:spcBef>
                <a:spcPts val="0"/>
              </a:spcBef>
            </a:pPr>
            <a:endParaRPr lang="fr-FR" sz="1100" dirty="0"/>
          </a:p>
        </p:txBody>
      </p:sp>
    </p:spTree>
    <p:extLst>
      <p:ext uri="{BB962C8B-B14F-4D97-AF65-F5344CB8AC3E}">
        <p14:creationId xmlns:p14="http://schemas.microsoft.com/office/powerpoint/2010/main" val="868676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8D9B2-2D2F-40A2-97E2-E4156F461252}"/>
              </a:ext>
            </a:extLst>
          </p:cNvPr>
          <p:cNvSpPr>
            <a:spLocks noGrp="1"/>
          </p:cNvSpPr>
          <p:nvPr>
            <p:ph type="ctrTitle"/>
          </p:nvPr>
        </p:nvSpPr>
        <p:spPr>
          <a:xfrm>
            <a:off x="1775957" y="2140019"/>
            <a:ext cx="4007757" cy="1358622"/>
          </a:xfrm>
        </p:spPr>
        <p:txBody>
          <a:bodyPr>
            <a:normAutofit/>
          </a:bodyPr>
          <a:lstStyle/>
          <a:p>
            <a:r>
              <a:rPr lang="fr-FR" sz="3375" b="1" dirty="0">
                <a:solidFill>
                  <a:srgbClr val="18301A"/>
                </a:solidFill>
                <a:latin typeface="Arial" panose="020B0604020202020204" pitchFamily="34" charset="0"/>
                <a:cs typeface="Arial" panose="020B0604020202020204" pitchFamily="34" charset="0"/>
              </a:rPr>
              <a:t>Deborah KONOPNICKI</a:t>
            </a:r>
          </a:p>
        </p:txBody>
      </p:sp>
      <p:sp>
        <p:nvSpPr>
          <p:cNvPr id="3" name="Sous-titre 2">
            <a:extLst>
              <a:ext uri="{FF2B5EF4-FFF2-40B4-BE49-F238E27FC236}">
                <a16:creationId xmlns:a16="http://schemas.microsoft.com/office/drawing/2014/main" id="{D9A4EC38-3362-463E-8D51-3E5C89020CFD}"/>
              </a:ext>
            </a:extLst>
          </p:cNvPr>
          <p:cNvSpPr>
            <a:spLocks noGrp="1"/>
          </p:cNvSpPr>
          <p:nvPr>
            <p:ph type="subTitle" idx="1"/>
          </p:nvPr>
        </p:nvSpPr>
        <p:spPr>
          <a:xfrm>
            <a:off x="909048" y="4283505"/>
            <a:ext cx="5741574" cy="4663820"/>
          </a:xfrm>
        </p:spPr>
        <p:txBody>
          <a:bodyPr>
            <a:normAutofit/>
          </a:bodyPr>
          <a:lstStyle/>
          <a:p>
            <a:pPr algn="just">
              <a:lnSpc>
                <a:spcPct val="100000"/>
              </a:lnSpc>
              <a:spcAft>
                <a:spcPts val="450"/>
              </a:spcAft>
            </a:pPr>
            <a:r>
              <a:rPr lang="fr-BE" sz="1200" dirty="0">
                <a:solidFill>
                  <a:srgbClr val="18301A"/>
                </a:solidFill>
                <a:latin typeface="Arial" panose="020B0604020202020204" pitchFamily="34" charset="0"/>
                <a:ea typeface="Times New Roman" panose="02020603050405020304" pitchFamily="18" charset="0"/>
                <a:cs typeface="Times New Roman" panose="02020603050405020304" pitchFamily="18" charset="0"/>
              </a:rPr>
              <a:t>Deborah </a:t>
            </a:r>
            <a:r>
              <a:rPr lang="fr-BE" sz="1200" dirty="0" err="1">
                <a:solidFill>
                  <a:srgbClr val="18301A"/>
                </a:solidFill>
                <a:latin typeface="Arial" panose="020B0604020202020204" pitchFamily="34" charset="0"/>
                <a:ea typeface="Times New Roman" panose="02020603050405020304" pitchFamily="18" charset="0"/>
                <a:cs typeface="Times New Roman" panose="02020603050405020304" pitchFamily="18" charset="0"/>
              </a:rPr>
              <a:t>Konopnicki</a:t>
            </a:r>
            <a:r>
              <a:rPr lang="fr-BE" sz="1200" dirty="0">
                <a:solidFill>
                  <a:srgbClr val="18301A"/>
                </a:solidFill>
                <a:latin typeface="Arial" panose="020B0604020202020204" pitchFamily="34" charset="0"/>
                <a:ea typeface="Times New Roman" panose="02020603050405020304" pitchFamily="18" charset="0"/>
                <a:cs typeface="Times New Roman" panose="02020603050405020304" pitchFamily="18" charset="0"/>
              </a:rPr>
              <a:t> est une clinicienne diplômée à l’Université Libre de Bruxelles et spécialisée depuis 2000 en Médecine Interne et en Maladies Infectieuses.</a:t>
            </a:r>
            <a:endParaRPr lang="fr-FR" sz="1200" dirty="0">
              <a:solidFill>
                <a:srgbClr val="18301A"/>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Aft>
                <a:spcPts val="450"/>
              </a:spcAft>
            </a:pPr>
            <a:r>
              <a:rPr lang="fr-BE" sz="1200" dirty="0">
                <a:solidFill>
                  <a:srgbClr val="18301A"/>
                </a:solidFill>
                <a:latin typeface="Arial" panose="020B0604020202020204" pitchFamily="34" charset="0"/>
                <a:ea typeface="Times New Roman" panose="02020603050405020304" pitchFamily="18" charset="0"/>
                <a:cs typeface="Times New Roman" panose="02020603050405020304" pitchFamily="18" charset="0"/>
              </a:rPr>
              <a:t>Elle travaille au Centre Hospitalier Universitaire  Saint-Pierre à Bruxelles depuis 1997 et est actuellement chef de clinique du service de Maladies Infectieuses et Centre de Référence SIDA du professeur De Wit. En  2014, elle a présenté sa thèse sur l’Infection par le Papillomavirus chez les femmes séropositives pour le VIH. Elle est particulièrement </a:t>
            </a:r>
            <a:r>
              <a:rPr lang="fr-BE" sz="1200" dirty="0" err="1">
                <a:solidFill>
                  <a:srgbClr val="18301A"/>
                </a:solidFill>
                <a:latin typeface="Arial" panose="020B0604020202020204" pitchFamily="34" charset="0"/>
                <a:ea typeface="Times New Roman" panose="02020603050405020304" pitchFamily="18" charset="0"/>
                <a:cs typeface="Times New Roman" panose="02020603050405020304" pitchFamily="18" charset="0"/>
              </a:rPr>
              <a:t>impliquéedans</a:t>
            </a:r>
            <a:r>
              <a:rPr lang="fr-BE" sz="1200" dirty="0">
                <a:solidFill>
                  <a:srgbClr val="18301A"/>
                </a:solidFill>
                <a:latin typeface="Arial" panose="020B0604020202020204" pitchFamily="34" charset="0"/>
                <a:ea typeface="Times New Roman" panose="02020603050405020304" pitchFamily="18" charset="0"/>
                <a:cs typeface="Times New Roman" panose="02020603050405020304" pitchFamily="18" charset="0"/>
              </a:rPr>
              <a:t> la prise en charge des femmes vivants avec le VIH.</a:t>
            </a:r>
          </a:p>
          <a:p>
            <a:pPr algn="just">
              <a:lnSpc>
                <a:spcPct val="115000"/>
              </a:lnSpc>
              <a:spcAft>
                <a:spcPts val="563"/>
              </a:spcAft>
            </a:pPr>
            <a:r>
              <a:rPr lang="fr-FR" sz="1125" dirty="0">
                <a:solidFill>
                  <a:srgbClr val="18301A"/>
                </a:solidFill>
                <a:latin typeface="Arial" panose="020B0604020202020204" pitchFamily="34" charset="0"/>
                <a:ea typeface="Calibri" panose="020F0502020204030204" pitchFamily="34" charset="0"/>
                <a:cs typeface="Arial" panose="020B0604020202020204" pitchFamily="34" charset="0"/>
              </a:rPr>
              <a:t>.</a:t>
            </a:r>
          </a:p>
          <a:p>
            <a:endParaRPr lang="fr-FR" sz="900" dirty="0">
              <a:solidFill>
                <a:srgbClr val="18301A"/>
              </a:solidFill>
            </a:endParaRPr>
          </a:p>
        </p:txBody>
      </p:sp>
      <p:sp>
        <p:nvSpPr>
          <p:cNvPr id="11" name="Triangle rectangle 10">
            <a:extLst>
              <a:ext uri="{FF2B5EF4-FFF2-40B4-BE49-F238E27FC236}">
                <a16:creationId xmlns:a16="http://schemas.microsoft.com/office/drawing/2014/main" id="{856702C0-4A43-41DF-86EE-C85C2DEB55A2}"/>
              </a:ext>
            </a:extLst>
          </p:cNvPr>
          <p:cNvSpPr/>
          <p:nvPr/>
        </p:nvSpPr>
        <p:spPr>
          <a:xfrm flipV="1">
            <a:off x="268497" y="773901"/>
            <a:ext cx="7283240" cy="1522837"/>
          </a:xfrm>
          <a:prstGeom prst="rtTriangle">
            <a:avLst/>
          </a:prstGeom>
          <a:solidFill>
            <a:srgbClr val="F7941D"/>
          </a:solidFill>
          <a:ln>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7" name="Triangle rectangle 6">
            <a:extLst>
              <a:ext uri="{FF2B5EF4-FFF2-40B4-BE49-F238E27FC236}">
                <a16:creationId xmlns:a16="http://schemas.microsoft.com/office/drawing/2014/main" id="{B2076707-A22F-46B8-924A-7BC2F108F63F}"/>
              </a:ext>
            </a:extLst>
          </p:cNvPr>
          <p:cNvSpPr/>
          <p:nvPr/>
        </p:nvSpPr>
        <p:spPr>
          <a:xfrm flipV="1">
            <a:off x="268497" y="745236"/>
            <a:ext cx="5839742" cy="1042116"/>
          </a:xfrm>
          <a:prstGeom prst="rtTriangle">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8" name="ZoneTexte 7">
            <a:extLst>
              <a:ext uri="{FF2B5EF4-FFF2-40B4-BE49-F238E27FC236}">
                <a16:creationId xmlns:a16="http://schemas.microsoft.com/office/drawing/2014/main" id="{73390343-705C-4E7F-8D18-7207F5BD1A4F}"/>
              </a:ext>
            </a:extLst>
          </p:cNvPr>
          <p:cNvSpPr txBox="1"/>
          <p:nvPr/>
        </p:nvSpPr>
        <p:spPr>
          <a:xfrm>
            <a:off x="909050" y="3648699"/>
            <a:ext cx="5741574" cy="484748"/>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Mercredi 17 avril 2024</a:t>
            </a:r>
          </a:p>
          <a:p>
            <a:r>
              <a:rPr lang="fr-FR" sz="1125" b="1" dirty="0">
                <a:solidFill>
                  <a:srgbClr val="F7A347"/>
                </a:solidFill>
                <a:latin typeface="Arial" panose="020B0604020202020204" pitchFamily="34" charset="0"/>
              </a:rPr>
              <a:t>10h30 • </a:t>
            </a:r>
            <a:r>
              <a:rPr lang="fr-FR" sz="1125" dirty="0">
                <a:solidFill>
                  <a:srgbClr val="F7A347"/>
                </a:solidFill>
                <a:latin typeface="Arial" panose="020B0604020202020204" pitchFamily="34" charset="0"/>
              </a:rPr>
              <a:t>ML1.1 - Vaccination HPV : Les données et impacts au Sud</a:t>
            </a:r>
            <a:endParaRPr lang="fr-FR" sz="1125" dirty="0">
              <a:solidFill>
                <a:srgbClr val="F7A347"/>
              </a:solidFill>
            </a:endParaRPr>
          </a:p>
        </p:txBody>
      </p:sp>
      <p:pic>
        <p:nvPicPr>
          <p:cNvPr id="4" name="Image 3">
            <a:extLst>
              <a:ext uri="{FF2B5EF4-FFF2-40B4-BE49-F238E27FC236}">
                <a16:creationId xmlns:a16="http://schemas.microsoft.com/office/drawing/2014/main" id="{CB9737BB-D84D-2739-A9D5-48BFC3C63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F0AEE7C5-331F-6F08-4AFE-D6B8076D80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46"/>
            <a:ext cx="7559675" cy="2362398"/>
          </a:xfrm>
          <a:prstGeom prst="rect">
            <a:avLst/>
          </a:prstGeom>
        </p:spPr>
      </p:pic>
      <p:sp>
        <p:nvSpPr>
          <p:cNvPr id="9" name="Ellipse 8">
            <a:extLst>
              <a:ext uri="{FF2B5EF4-FFF2-40B4-BE49-F238E27FC236}">
                <a16:creationId xmlns:a16="http://schemas.microsoft.com/office/drawing/2014/main" id="{F890F310-9813-3A1A-E813-573CC82626BF}"/>
              </a:ext>
            </a:extLst>
          </p:cNvPr>
          <p:cNvSpPr/>
          <p:nvPr/>
        </p:nvSpPr>
        <p:spPr>
          <a:xfrm>
            <a:off x="4958866" y="186975"/>
            <a:ext cx="1991000" cy="2045429"/>
          </a:xfrm>
          <a:prstGeom prst="ellipse">
            <a:avLst/>
          </a:prstGeom>
          <a:no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pic>
        <p:nvPicPr>
          <p:cNvPr id="5" name="Image 4">
            <a:extLst>
              <a:ext uri="{FF2B5EF4-FFF2-40B4-BE49-F238E27FC236}">
                <a16:creationId xmlns:a16="http://schemas.microsoft.com/office/drawing/2014/main" id="{08F4D236-E41A-45DD-95FD-66745A67DEC5}"/>
              </a:ext>
            </a:extLst>
          </p:cNvPr>
          <p:cNvPicPr>
            <a:picLocks noChangeAspect="1"/>
          </p:cNvPicPr>
          <p:nvPr/>
        </p:nvPicPr>
        <p:blipFill rotWithShape="1">
          <a:blip r:embed="rId4">
            <a:extLst>
              <a:ext uri="{28A0092B-C50C-407E-A947-70E740481C1C}">
                <a14:useLocalDpi xmlns:a14="http://schemas.microsoft.com/office/drawing/2010/main" val="0"/>
              </a:ext>
            </a:extLst>
          </a:blip>
          <a:srcRect l="-2821" t="1026" r="476" b="22663"/>
          <a:stretch/>
        </p:blipFill>
        <p:spPr>
          <a:xfrm>
            <a:off x="4900778" y="182413"/>
            <a:ext cx="2107176" cy="2097120"/>
          </a:xfrm>
          <a:prstGeom prst="ellipse">
            <a:avLst/>
          </a:prstGeom>
          <a:ln>
            <a:noFill/>
          </a:ln>
          <a:effectLst>
            <a:softEdge rad="112500"/>
          </a:effectLst>
        </p:spPr>
      </p:pic>
    </p:spTree>
    <p:extLst>
      <p:ext uri="{BB962C8B-B14F-4D97-AF65-F5344CB8AC3E}">
        <p14:creationId xmlns:p14="http://schemas.microsoft.com/office/powerpoint/2010/main" val="2113111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8D9B2-2D2F-40A2-97E2-E4156F461252}"/>
              </a:ext>
            </a:extLst>
          </p:cNvPr>
          <p:cNvSpPr>
            <a:spLocks noGrp="1"/>
          </p:cNvSpPr>
          <p:nvPr>
            <p:ph type="ctrTitle"/>
          </p:nvPr>
        </p:nvSpPr>
        <p:spPr>
          <a:xfrm>
            <a:off x="1775957" y="2122115"/>
            <a:ext cx="4007757" cy="1358622"/>
          </a:xfrm>
        </p:spPr>
        <p:txBody>
          <a:bodyPr>
            <a:normAutofit/>
          </a:bodyPr>
          <a:lstStyle/>
          <a:p>
            <a:r>
              <a:rPr lang="fr-FR" sz="3375" b="1" dirty="0">
                <a:solidFill>
                  <a:srgbClr val="18301A"/>
                </a:solidFill>
                <a:latin typeface="Arial" panose="020B0604020202020204" pitchFamily="34" charset="0"/>
                <a:cs typeface="Arial" panose="020B0604020202020204" pitchFamily="34" charset="0"/>
              </a:rPr>
              <a:t>Charles </a:t>
            </a:r>
            <a:br>
              <a:rPr lang="fr-FR" sz="3375" b="1" dirty="0">
                <a:solidFill>
                  <a:srgbClr val="18301A"/>
                </a:solidFill>
                <a:latin typeface="Arial" panose="020B0604020202020204" pitchFamily="34" charset="0"/>
                <a:cs typeface="Arial" panose="020B0604020202020204" pitchFamily="34" charset="0"/>
              </a:rPr>
            </a:br>
            <a:r>
              <a:rPr lang="fr-FR" sz="3375" b="1" dirty="0">
                <a:solidFill>
                  <a:srgbClr val="18301A"/>
                </a:solidFill>
                <a:latin typeface="Arial" panose="020B0604020202020204" pitchFamily="34" charset="0"/>
                <a:cs typeface="Arial" panose="020B0604020202020204" pitchFamily="34" charset="0"/>
              </a:rPr>
              <a:t>KOUANFACK</a:t>
            </a:r>
          </a:p>
        </p:txBody>
      </p:sp>
      <p:sp>
        <p:nvSpPr>
          <p:cNvPr id="11" name="Triangle rectangle 10">
            <a:extLst>
              <a:ext uri="{FF2B5EF4-FFF2-40B4-BE49-F238E27FC236}">
                <a16:creationId xmlns:a16="http://schemas.microsoft.com/office/drawing/2014/main" id="{856702C0-4A43-41DF-86EE-C85C2DEB55A2}"/>
              </a:ext>
            </a:extLst>
          </p:cNvPr>
          <p:cNvSpPr/>
          <p:nvPr/>
        </p:nvSpPr>
        <p:spPr>
          <a:xfrm flipV="1">
            <a:off x="268497" y="773901"/>
            <a:ext cx="7283240" cy="1522837"/>
          </a:xfrm>
          <a:prstGeom prst="rtTriangle">
            <a:avLst/>
          </a:prstGeom>
          <a:solidFill>
            <a:srgbClr val="F7941D"/>
          </a:solidFill>
          <a:ln>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7" name="Triangle rectangle 6">
            <a:extLst>
              <a:ext uri="{FF2B5EF4-FFF2-40B4-BE49-F238E27FC236}">
                <a16:creationId xmlns:a16="http://schemas.microsoft.com/office/drawing/2014/main" id="{B2076707-A22F-46B8-924A-7BC2F108F63F}"/>
              </a:ext>
            </a:extLst>
          </p:cNvPr>
          <p:cNvSpPr/>
          <p:nvPr/>
        </p:nvSpPr>
        <p:spPr>
          <a:xfrm flipV="1">
            <a:off x="268497" y="745236"/>
            <a:ext cx="5839742" cy="1042116"/>
          </a:xfrm>
          <a:prstGeom prst="rtTriangle">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8" name="ZoneTexte 7">
            <a:extLst>
              <a:ext uri="{FF2B5EF4-FFF2-40B4-BE49-F238E27FC236}">
                <a16:creationId xmlns:a16="http://schemas.microsoft.com/office/drawing/2014/main" id="{73390343-705C-4E7F-8D18-7207F5BD1A4F}"/>
              </a:ext>
            </a:extLst>
          </p:cNvPr>
          <p:cNvSpPr txBox="1"/>
          <p:nvPr/>
        </p:nvSpPr>
        <p:spPr>
          <a:xfrm>
            <a:off x="909050" y="3648698"/>
            <a:ext cx="5741574" cy="1027204"/>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Mardi 16 avril 2024</a:t>
            </a:r>
          </a:p>
          <a:p>
            <a:pPr algn="just"/>
            <a:r>
              <a:rPr lang="fr-FR" sz="1125" b="1" dirty="0">
                <a:solidFill>
                  <a:srgbClr val="F7A347"/>
                </a:solidFill>
                <a:latin typeface="Arial" panose="020B0604020202020204" pitchFamily="34" charset="0"/>
              </a:rPr>
              <a:t>16h10 • </a:t>
            </a:r>
            <a:r>
              <a:rPr lang="fr-FR" sz="1130" i="0" dirty="0">
                <a:solidFill>
                  <a:srgbClr val="F7A347"/>
                </a:solidFill>
                <a:effectLst/>
                <a:latin typeface="Arial" panose="020B0604020202020204" pitchFamily="34" charset="0"/>
              </a:rPr>
              <a:t>Symposium UNITAID : Transformer la Réponse Mondiale au VIH et ses Co-Infections en Accélérant l’Accès aux Innovations en Santé pour Tous - Table ronde II – Pour des meilleurs produits de santé : état des lieux, et priorités à venir</a:t>
            </a:r>
          </a:p>
          <a:p>
            <a:endParaRPr lang="fr-FR" sz="1125" dirty="0">
              <a:solidFill>
                <a:srgbClr val="F7A347"/>
              </a:solidFill>
            </a:endParaRPr>
          </a:p>
        </p:txBody>
      </p:sp>
      <p:sp>
        <p:nvSpPr>
          <p:cNvPr id="14" name="Sous-titre 2">
            <a:extLst>
              <a:ext uri="{FF2B5EF4-FFF2-40B4-BE49-F238E27FC236}">
                <a16:creationId xmlns:a16="http://schemas.microsoft.com/office/drawing/2014/main" id="{2AAE0559-D408-45A5-B944-00893380B556}"/>
              </a:ext>
            </a:extLst>
          </p:cNvPr>
          <p:cNvSpPr txBox="1">
            <a:spLocks/>
          </p:cNvSpPr>
          <p:nvPr/>
        </p:nvSpPr>
        <p:spPr>
          <a:xfrm>
            <a:off x="909050" y="6861800"/>
            <a:ext cx="6052176" cy="2902611"/>
          </a:xfrm>
          <a:prstGeom prst="rect">
            <a:avLst/>
          </a:prstGeom>
        </p:spPr>
        <p:txBody>
          <a:bodyPr vert="horz" lIns="51435" tIns="25718" rIns="51435" bIns="25718" rtlCol="0">
            <a:normAutofit fontScale="55000" lnSpcReduction="20000"/>
          </a:bodyPr>
          <a:lstStyle>
            <a:lvl1pPr marL="0" indent="0" algn="ctr" defTabSz="1219170" rtl="0" eaLnBrk="1" latinLnBrk="0" hangingPunct="1">
              <a:lnSpc>
                <a:spcPct val="90000"/>
              </a:lnSpc>
              <a:spcBef>
                <a:spcPts val="1333"/>
              </a:spcBef>
              <a:buFont typeface="Arial" panose="020B0604020202020204" pitchFamily="34" charset="0"/>
              <a:buNone/>
              <a:defRPr sz="3200" kern="1200">
                <a:solidFill>
                  <a:schemeClr val="tx1"/>
                </a:solidFill>
                <a:latin typeface="+mn-lt"/>
                <a:ea typeface="+mn-ea"/>
                <a:cs typeface="+mn-cs"/>
              </a:defRPr>
            </a:lvl1pPr>
            <a:lvl2pPr marL="609585" indent="0" algn="ctr" defTabSz="1219170" rtl="0" eaLnBrk="1" latinLnBrk="0" hangingPunct="1">
              <a:lnSpc>
                <a:spcPct val="90000"/>
              </a:lnSpc>
              <a:spcBef>
                <a:spcPts val="667"/>
              </a:spcBef>
              <a:buFont typeface="Arial" panose="020B0604020202020204" pitchFamily="34" charset="0"/>
              <a:buNone/>
              <a:defRPr sz="2667" kern="1200">
                <a:solidFill>
                  <a:schemeClr val="tx1"/>
                </a:solidFill>
                <a:latin typeface="+mn-lt"/>
                <a:ea typeface="+mn-ea"/>
                <a:cs typeface="+mn-cs"/>
              </a:defRPr>
            </a:lvl2pPr>
            <a:lvl3pPr marL="1219170" indent="0" algn="ctr" defTabSz="1219170" rtl="0" eaLnBrk="1" latinLnBrk="0" hangingPunct="1">
              <a:lnSpc>
                <a:spcPct val="90000"/>
              </a:lnSpc>
              <a:spcBef>
                <a:spcPts val="667"/>
              </a:spcBef>
              <a:buFont typeface="Arial" panose="020B0604020202020204" pitchFamily="34" charset="0"/>
              <a:buNone/>
              <a:defRPr sz="2400" kern="1200">
                <a:solidFill>
                  <a:schemeClr val="tx1"/>
                </a:solidFill>
                <a:latin typeface="+mn-lt"/>
                <a:ea typeface="+mn-ea"/>
                <a:cs typeface="+mn-cs"/>
              </a:defRPr>
            </a:lvl3pPr>
            <a:lvl4pPr marL="1828754"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4pPr>
            <a:lvl5pPr marL="2438339"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5pPr>
            <a:lvl6pPr marL="3047924"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6pPr>
            <a:lvl7pPr marL="3657509"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7pPr>
            <a:lvl8pPr marL="4267093"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8pPr>
            <a:lvl9pPr marL="4876678" indent="0" algn="ctr" defTabSz="1219170" rtl="0" eaLnBrk="1" latinLnBrk="0" hangingPunct="1">
              <a:lnSpc>
                <a:spcPct val="90000"/>
              </a:lnSpc>
              <a:spcBef>
                <a:spcPts val="667"/>
              </a:spcBef>
              <a:buFont typeface="Arial" panose="020B0604020202020204" pitchFamily="34" charset="0"/>
              <a:buNone/>
              <a:defRPr sz="2133" kern="1200">
                <a:solidFill>
                  <a:schemeClr val="tx1"/>
                </a:solidFill>
                <a:latin typeface="+mn-lt"/>
                <a:ea typeface="+mn-ea"/>
                <a:cs typeface="+mn-cs"/>
              </a:defRPr>
            </a:lvl9pPr>
          </a:lstStyle>
          <a:p>
            <a:pPr lvl="0" indent="-342900" algn="just">
              <a:lnSpc>
                <a:spcPct val="120000"/>
              </a:lnSpc>
              <a:spcBef>
                <a:spcPts val="0"/>
              </a:spcBef>
              <a:buFont typeface="Wingdings" panose="05000000000000000000" pitchFamily="2" charset="2"/>
              <a:buChar char=""/>
            </a:pPr>
            <a:r>
              <a:rPr lang="fr-FR" sz="2200" dirty="0">
                <a:effectLst/>
                <a:latin typeface="Arial" panose="020B0604020202020204" pitchFamily="34" charset="0"/>
                <a:ea typeface="Calibri" panose="020F0502020204030204" pitchFamily="34" charset="0"/>
                <a:cs typeface="Arial" panose="020B0604020202020204" pitchFamily="34" charset="0"/>
              </a:rPr>
              <a:t>Médecin Epidémiologiste ; Chef de service de l’Hôpital de jour / Hôpital central de Yaoundé́</a:t>
            </a:r>
          </a:p>
          <a:p>
            <a:pPr lvl="0" indent="-342900" algn="just">
              <a:lnSpc>
                <a:spcPct val="120000"/>
              </a:lnSpc>
              <a:spcBef>
                <a:spcPts val="0"/>
              </a:spcBef>
              <a:buFont typeface="Wingdings" panose="05000000000000000000" pitchFamily="2" charset="2"/>
              <a:buChar char=""/>
            </a:pPr>
            <a:r>
              <a:rPr lang="fr-FR" sz="2200" dirty="0">
                <a:effectLst/>
                <a:latin typeface="Arial" panose="020B0604020202020204" pitchFamily="34" charset="0"/>
                <a:ea typeface="Calibri" panose="020F0502020204030204" pitchFamily="34" charset="0"/>
                <a:cs typeface="Arial" panose="020B0604020202020204" pitchFamily="34" charset="0"/>
              </a:rPr>
              <a:t>Maitre de conférences à la Faculté de médecine et des Sciences Pharmaceutiques de l’Université de Dschang</a:t>
            </a:r>
          </a:p>
          <a:p>
            <a:pPr lvl="0" indent="-342900" algn="just">
              <a:lnSpc>
                <a:spcPct val="120000"/>
              </a:lnSpc>
              <a:spcBef>
                <a:spcPts val="0"/>
              </a:spcBef>
              <a:buFont typeface="Wingdings" panose="05000000000000000000" pitchFamily="2" charset="2"/>
              <a:buChar char=""/>
            </a:pPr>
            <a:r>
              <a:rPr lang="fr-FR" sz="2200" dirty="0">
                <a:effectLst/>
                <a:latin typeface="Arial" panose="020B0604020202020204" pitchFamily="34" charset="0"/>
                <a:ea typeface="Calibri" panose="020F0502020204030204" pitchFamily="34" charset="0"/>
                <a:cs typeface="Arial" panose="020B0604020202020204" pitchFamily="34" charset="0"/>
              </a:rPr>
              <a:t>Co-coordonnateur scientifique et technique du centre de recherche sur les maladies émergentes et ré-émergentes(CREMER au MINRESI)</a:t>
            </a:r>
          </a:p>
          <a:p>
            <a:pPr lvl="0" indent="-342900" algn="just">
              <a:lnSpc>
                <a:spcPct val="120000"/>
              </a:lnSpc>
              <a:spcBef>
                <a:spcPts val="0"/>
              </a:spcBef>
              <a:buFont typeface="Wingdings" panose="05000000000000000000" pitchFamily="2" charset="2"/>
              <a:buChar char=""/>
            </a:pPr>
            <a:r>
              <a:rPr lang="fr-FR" sz="2200" dirty="0">
                <a:effectLst/>
                <a:latin typeface="Arial" panose="020B0604020202020204" pitchFamily="34" charset="0"/>
                <a:ea typeface="Calibri" panose="020F0502020204030204" pitchFamily="34" charset="0"/>
                <a:cs typeface="Arial" panose="020B0604020202020204" pitchFamily="34" charset="0"/>
              </a:rPr>
              <a:t>Membre du conseil National de santé</a:t>
            </a:r>
          </a:p>
          <a:p>
            <a:pPr lvl="0" indent="-342900" algn="just">
              <a:lnSpc>
                <a:spcPct val="120000"/>
              </a:lnSpc>
              <a:spcBef>
                <a:spcPts val="0"/>
              </a:spcBef>
              <a:buFont typeface="Wingdings" panose="05000000000000000000" pitchFamily="2" charset="2"/>
              <a:buChar char=""/>
            </a:pPr>
            <a:r>
              <a:rPr lang="fr-FR" sz="2200" dirty="0">
                <a:effectLst/>
                <a:latin typeface="Arial" panose="020B0604020202020204" pitchFamily="34" charset="0"/>
                <a:ea typeface="Calibri" panose="020F0502020204030204" pitchFamily="34" charset="0"/>
                <a:cs typeface="Arial" panose="020B0604020202020204" pitchFamily="34" charset="0"/>
              </a:rPr>
              <a:t>Membre du comité national d’éthique de la recherche pour la santé humaine</a:t>
            </a:r>
          </a:p>
          <a:p>
            <a:pPr lvl="0" indent="-342900" algn="just">
              <a:lnSpc>
                <a:spcPct val="120000"/>
              </a:lnSpc>
              <a:spcBef>
                <a:spcPts val="0"/>
              </a:spcBef>
              <a:buFont typeface="Wingdings" panose="05000000000000000000" pitchFamily="2" charset="2"/>
              <a:buChar char=""/>
            </a:pPr>
            <a:r>
              <a:rPr lang="fr-FR" sz="2200" dirty="0">
                <a:effectLst/>
                <a:latin typeface="Arial" panose="020B0604020202020204" pitchFamily="34" charset="0"/>
                <a:ea typeface="Calibri" panose="020F0502020204030204" pitchFamily="34" charset="0"/>
                <a:cs typeface="Arial" panose="020B0604020202020204" pitchFamily="34" charset="0"/>
              </a:rPr>
              <a:t>Co-auteur de 121 publications dans les journaux à comité de lecture dont un comme premier auteur dans la prestigieuse revue NEJM</a:t>
            </a:r>
          </a:p>
          <a:p>
            <a:pPr lvl="0" indent="-342900" algn="just">
              <a:lnSpc>
                <a:spcPct val="120000"/>
              </a:lnSpc>
              <a:spcBef>
                <a:spcPts val="0"/>
              </a:spcBef>
              <a:buFont typeface="Wingdings" panose="05000000000000000000" pitchFamily="2" charset="2"/>
              <a:buChar char=""/>
            </a:pPr>
            <a:r>
              <a:rPr lang="fr-FR" sz="2200" dirty="0">
                <a:effectLst/>
                <a:latin typeface="Arial" panose="020B0604020202020204" pitchFamily="34" charset="0"/>
                <a:ea typeface="Calibri" panose="020F0502020204030204" pitchFamily="34" charset="0"/>
                <a:cs typeface="Arial" panose="020B0604020202020204" pitchFamily="34" charset="0"/>
              </a:rPr>
              <a:t>Secrétaire général adjoint de l’AFRAVIH</a:t>
            </a:r>
          </a:p>
          <a:p>
            <a:pPr lvl="0" indent="-342900" algn="just">
              <a:lnSpc>
                <a:spcPct val="120000"/>
              </a:lnSpc>
              <a:spcBef>
                <a:spcPts val="0"/>
              </a:spcBef>
              <a:buFont typeface="Wingdings" panose="05000000000000000000" pitchFamily="2" charset="2"/>
              <a:buChar char=""/>
            </a:pPr>
            <a:r>
              <a:rPr lang="fr-FR" sz="2200" dirty="0">
                <a:effectLst/>
                <a:latin typeface="Arial" panose="020B0604020202020204" pitchFamily="34" charset="0"/>
                <a:ea typeface="Calibri" panose="020F0502020204030204" pitchFamily="34" charset="0"/>
                <a:cs typeface="Arial" panose="020B0604020202020204" pitchFamily="34" charset="0"/>
              </a:rPr>
              <a:t>Président de la conférence Internationale AFRAVI2024</a:t>
            </a:r>
          </a:p>
          <a:p>
            <a:pPr lvl="0" indent="-342900" algn="just">
              <a:lnSpc>
                <a:spcPct val="120000"/>
              </a:lnSpc>
              <a:spcBef>
                <a:spcPts val="0"/>
              </a:spcBef>
              <a:buFont typeface="Wingdings" panose="05000000000000000000" pitchFamily="2" charset="2"/>
              <a:buChar char=""/>
            </a:pPr>
            <a:r>
              <a:rPr lang="fr-FR" sz="2200" dirty="0">
                <a:effectLst/>
                <a:latin typeface="Arial" panose="020B0604020202020204" pitchFamily="34" charset="0"/>
                <a:ea typeface="Calibri" panose="020F0502020204030204" pitchFamily="34" charset="0"/>
                <a:cs typeface="Arial" panose="020B0604020202020204" pitchFamily="34" charset="0"/>
              </a:rPr>
              <a:t>Consultant ONUSIDA pour l’évaluation des programmes de prise en charge du VIH en Afrique central et de l’ouest </a:t>
            </a:r>
          </a:p>
          <a:p>
            <a:pPr algn="just">
              <a:lnSpc>
                <a:spcPct val="115000"/>
              </a:lnSpc>
              <a:spcAft>
                <a:spcPts val="563"/>
              </a:spcAft>
            </a:pPr>
            <a:endParaRPr lang="fr-FR" sz="1125" dirty="0">
              <a:solidFill>
                <a:srgbClr val="18301A"/>
              </a:solidFill>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B36E5CFB-E09C-D98A-8F54-C6138077FF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19859D3A-086C-2A91-0174-774060D5A5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8" y="0"/>
            <a:ext cx="7559675" cy="2362398"/>
          </a:xfrm>
          <a:prstGeom prst="rect">
            <a:avLst/>
          </a:prstGeom>
        </p:spPr>
      </p:pic>
      <p:sp>
        <p:nvSpPr>
          <p:cNvPr id="6" name="Ellipse 5">
            <a:extLst>
              <a:ext uri="{FF2B5EF4-FFF2-40B4-BE49-F238E27FC236}">
                <a16:creationId xmlns:a16="http://schemas.microsoft.com/office/drawing/2014/main" id="{A2AAEE48-F583-7F9B-6579-D8076AFCF3D8}"/>
              </a:ext>
            </a:extLst>
          </p:cNvPr>
          <p:cNvSpPr/>
          <p:nvPr/>
        </p:nvSpPr>
        <p:spPr>
          <a:xfrm>
            <a:off x="4958866" y="186975"/>
            <a:ext cx="1991000" cy="2045429"/>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9" name="ZoneTexte 8">
            <a:extLst>
              <a:ext uri="{FF2B5EF4-FFF2-40B4-BE49-F238E27FC236}">
                <a16:creationId xmlns:a16="http://schemas.microsoft.com/office/drawing/2014/main" id="{22BF5CD1-4B6B-4A01-6DD1-AF991E8D9630}"/>
              </a:ext>
            </a:extLst>
          </p:cNvPr>
          <p:cNvSpPr txBox="1"/>
          <p:nvPr/>
        </p:nvSpPr>
        <p:spPr>
          <a:xfrm>
            <a:off x="909050" y="4578214"/>
            <a:ext cx="5741574" cy="669414"/>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Mercredi 17 avril 2024</a:t>
            </a:r>
          </a:p>
          <a:p>
            <a:r>
              <a:rPr lang="fr-FR" sz="1125" b="1" dirty="0">
                <a:solidFill>
                  <a:srgbClr val="F7A347"/>
                </a:solidFill>
                <a:latin typeface="Arial" panose="020B0604020202020204" pitchFamily="34" charset="0"/>
              </a:rPr>
              <a:t>16h30 • </a:t>
            </a:r>
            <a:r>
              <a:rPr lang="fr-FR" sz="1125" dirty="0">
                <a:solidFill>
                  <a:srgbClr val="F7A347"/>
                </a:solidFill>
                <a:latin typeface="Arial" panose="020B0604020202020204" pitchFamily="34" charset="0"/>
              </a:rPr>
              <a:t>SP06 – CO6.7 - </a:t>
            </a:r>
            <a:r>
              <a:rPr lang="fr-FR" sz="1200" i="0" dirty="0">
                <a:solidFill>
                  <a:srgbClr val="F7A347"/>
                </a:solidFill>
                <a:effectLst/>
                <a:latin typeface="Arial" panose="020B0604020202020204" pitchFamily="34" charset="0"/>
              </a:rPr>
              <a:t>Profil épidémiologique des infections du système nerveux central associées au VIH </a:t>
            </a:r>
            <a:endParaRPr lang="fr-FR" sz="1125" dirty="0">
              <a:solidFill>
                <a:srgbClr val="F7A347"/>
              </a:solidFill>
            </a:endParaRPr>
          </a:p>
        </p:txBody>
      </p:sp>
      <p:sp>
        <p:nvSpPr>
          <p:cNvPr id="3" name="ZoneTexte 2">
            <a:extLst>
              <a:ext uri="{FF2B5EF4-FFF2-40B4-BE49-F238E27FC236}">
                <a16:creationId xmlns:a16="http://schemas.microsoft.com/office/drawing/2014/main" id="{74C59DCC-8EE3-4687-298D-E01F11C2C968}"/>
              </a:ext>
            </a:extLst>
          </p:cNvPr>
          <p:cNvSpPr txBox="1"/>
          <p:nvPr/>
        </p:nvSpPr>
        <p:spPr>
          <a:xfrm>
            <a:off x="909050" y="5325449"/>
            <a:ext cx="5741574" cy="669414"/>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Mercredi 17 avril 2024</a:t>
            </a:r>
          </a:p>
          <a:p>
            <a:r>
              <a:rPr lang="fr-FR" sz="1125" b="1" dirty="0">
                <a:solidFill>
                  <a:srgbClr val="F7A347"/>
                </a:solidFill>
                <a:latin typeface="Arial" panose="020B0604020202020204" pitchFamily="34" charset="0"/>
              </a:rPr>
              <a:t>17h15 • </a:t>
            </a:r>
            <a:r>
              <a:rPr lang="fr-FR" sz="1125" dirty="0">
                <a:solidFill>
                  <a:srgbClr val="F7A347"/>
                </a:solidFill>
                <a:latin typeface="Arial" panose="020B0604020202020204" pitchFamily="34" charset="0"/>
              </a:rPr>
              <a:t>Modération </a:t>
            </a:r>
            <a:r>
              <a:rPr lang="fr-FR" sz="1200" i="0" dirty="0">
                <a:solidFill>
                  <a:srgbClr val="F7A347"/>
                </a:solidFill>
                <a:effectLst/>
                <a:latin typeface="Arial" panose="020B0604020202020204" pitchFamily="34" charset="0"/>
              </a:rPr>
              <a:t>Symposium ANRS MIE - OMS : Perspectives de recherche thérapeutique sur VIH/Sida en Afrique</a:t>
            </a:r>
            <a:endParaRPr lang="fr-FR" sz="1125" dirty="0">
              <a:solidFill>
                <a:srgbClr val="F7A347"/>
              </a:solidFill>
            </a:endParaRPr>
          </a:p>
        </p:txBody>
      </p:sp>
      <p:sp>
        <p:nvSpPr>
          <p:cNvPr id="10" name="ZoneTexte 9">
            <a:extLst>
              <a:ext uri="{FF2B5EF4-FFF2-40B4-BE49-F238E27FC236}">
                <a16:creationId xmlns:a16="http://schemas.microsoft.com/office/drawing/2014/main" id="{9B2DB395-C0A7-9FDC-85EB-737E3B7D5D97}"/>
              </a:ext>
            </a:extLst>
          </p:cNvPr>
          <p:cNvSpPr txBox="1"/>
          <p:nvPr/>
        </p:nvSpPr>
        <p:spPr>
          <a:xfrm>
            <a:off x="909050" y="6068569"/>
            <a:ext cx="5741574" cy="473206"/>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Vendredi 19 avril 2024</a:t>
            </a:r>
          </a:p>
          <a:p>
            <a:r>
              <a:rPr lang="fr-FR" sz="1125" b="1" dirty="0">
                <a:solidFill>
                  <a:srgbClr val="F7A347"/>
                </a:solidFill>
                <a:latin typeface="Arial" panose="020B0604020202020204" pitchFamily="34" charset="0"/>
              </a:rPr>
              <a:t>08h50 • </a:t>
            </a:r>
            <a:r>
              <a:rPr lang="fr-FR" sz="1125" dirty="0">
                <a:solidFill>
                  <a:srgbClr val="F7A347"/>
                </a:solidFill>
                <a:latin typeface="Arial" panose="020B0604020202020204" pitchFamily="34" charset="0"/>
              </a:rPr>
              <a:t>ML22.2 – Gestion des patients en échec de traitement ARV</a:t>
            </a:r>
            <a:endParaRPr lang="fr-FR" sz="1125" dirty="0">
              <a:solidFill>
                <a:srgbClr val="F7A347"/>
              </a:solidFill>
            </a:endParaRPr>
          </a:p>
        </p:txBody>
      </p:sp>
    </p:spTree>
    <p:extLst>
      <p:ext uri="{BB962C8B-B14F-4D97-AF65-F5344CB8AC3E}">
        <p14:creationId xmlns:p14="http://schemas.microsoft.com/office/powerpoint/2010/main" val="3827304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8D9B2-2D2F-40A2-97E2-E4156F461252}"/>
              </a:ext>
            </a:extLst>
          </p:cNvPr>
          <p:cNvSpPr>
            <a:spLocks noGrp="1"/>
          </p:cNvSpPr>
          <p:nvPr>
            <p:ph type="ctrTitle"/>
          </p:nvPr>
        </p:nvSpPr>
        <p:spPr>
          <a:xfrm>
            <a:off x="1643304" y="2131307"/>
            <a:ext cx="4007757" cy="1358622"/>
          </a:xfrm>
        </p:spPr>
        <p:txBody>
          <a:bodyPr>
            <a:normAutofit/>
          </a:bodyPr>
          <a:lstStyle/>
          <a:p>
            <a:r>
              <a:rPr lang="fr-FR" sz="3375" b="1" dirty="0">
                <a:solidFill>
                  <a:srgbClr val="18301A"/>
                </a:solidFill>
                <a:latin typeface="Arial" panose="020B0604020202020204" pitchFamily="34" charset="0"/>
                <a:cs typeface="Arial" panose="020B0604020202020204" pitchFamily="34" charset="0"/>
              </a:rPr>
              <a:t>Mathurin </a:t>
            </a:r>
            <a:br>
              <a:rPr lang="fr-FR" sz="3375" b="1" dirty="0">
                <a:solidFill>
                  <a:srgbClr val="18301A"/>
                </a:solidFill>
                <a:latin typeface="Arial" panose="020B0604020202020204" pitchFamily="34" charset="0"/>
                <a:cs typeface="Arial" panose="020B0604020202020204" pitchFamily="34" charset="0"/>
              </a:rPr>
            </a:br>
            <a:r>
              <a:rPr lang="fr-FR" sz="3375" b="1" dirty="0">
                <a:solidFill>
                  <a:srgbClr val="18301A"/>
                </a:solidFill>
                <a:latin typeface="Arial" panose="020B0604020202020204" pitchFamily="34" charset="0"/>
                <a:cs typeface="Arial" panose="020B0604020202020204" pitchFamily="34" charset="0"/>
              </a:rPr>
              <a:t>KOWO</a:t>
            </a:r>
          </a:p>
        </p:txBody>
      </p:sp>
      <p:sp>
        <p:nvSpPr>
          <p:cNvPr id="3" name="Sous-titre 2">
            <a:extLst>
              <a:ext uri="{FF2B5EF4-FFF2-40B4-BE49-F238E27FC236}">
                <a16:creationId xmlns:a16="http://schemas.microsoft.com/office/drawing/2014/main" id="{D9A4EC38-3362-463E-8D51-3E5C89020CFD}"/>
              </a:ext>
            </a:extLst>
          </p:cNvPr>
          <p:cNvSpPr>
            <a:spLocks noGrp="1"/>
          </p:cNvSpPr>
          <p:nvPr>
            <p:ph type="subTitle" idx="1"/>
          </p:nvPr>
        </p:nvSpPr>
        <p:spPr>
          <a:xfrm>
            <a:off x="909049" y="5245837"/>
            <a:ext cx="5741574" cy="4663820"/>
          </a:xfrm>
        </p:spPr>
        <p:txBody>
          <a:bodyPr>
            <a:normAutofit/>
          </a:bodyPr>
          <a:lstStyle/>
          <a:p>
            <a:pPr algn="just"/>
            <a:r>
              <a:rPr lang="fr-FR" sz="1200" b="0" i="0" dirty="0">
                <a:solidFill>
                  <a:srgbClr val="444444"/>
                </a:solidFill>
                <a:effectLst/>
                <a:latin typeface="Arial" panose="020B0604020202020204" pitchFamily="34" charset="0"/>
              </a:rPr>
              <a:t>DIPLOMES </a:t>
            </a:r>
          </a:p>
          <a:p>
            <a:pPr algn="just"/>
            <a:r>
              <a:rPr lang="fr-FR" sz="1200" b="0" i="0" dirty="0">
                <a:solidFill>
                  <a:srgbClr val="444444"/>
                </a:solidFill>
                <a:effectLst/>
                <a:latin typeface="Arial" panose="020B0604020202020204" pitchFamily="34" charset="0"/>
              </a:rPr>
              <a:t>Doctorat en Médecine : Faculté de </a:t>
            </a:r>
            <a:r>
              <a:rPr lang="fr-FR" sz="1200" b="0" i="0" dirty="0" err="1">
                <a:solidFill>
                  <a:srgbClr val="444444"/>
                </a:solidFill>
                <a:effectLst/>
                <a:latin typeface="Arial" panose="020B0604020202020204" pitchFamily="34" charset="0"/>
              </a:rPr>
              <a:t>Medecine</a:t>
            </a:r>
            <a:r>
              <a:rPr lang="fr-FR" sz="1200" b="0" i="0" dirty="0">
                <a:solidFill>
                  <a:srgbClr val="444444"/>
                </a:solidFill>
                <a:effectLst/>
                <a:latin typeface="Arial" panose="020B0604020202020204" pitchFamily="34" charset="0"/>
              </a:rPr>
              <a:t> et des Sciences Biomédicales de L’Université de </a:t>
            </a:r>
            <a:r>
              <a:rPr lang="fr-FR" sz="1200" b="0" i="0" dirty="0" err="1">
                <a:solidFill>
                  <a:srgbClr val="444444"/>
                </a:solidFill>
                <a:effectLst/>
                <a:latin typeface="Arial" panose="020B0604020202020204" pitchFamily="34" charset="0"/>
              </a:rPr>
              <a:t>Yaounde</a:t>
            </a:r>
            <a:r>
              <a:rPr lang="fr-FR" sz="1200" b="0" i="0" dirty="0">
                <a:solidFill>
                  <a:srgbClr val="444444"/>
                </a:solidFill>
                <a:effectLst/>
                <a:latin typeface="Arial" panose="020B0604020202020204" pitchFamily="34" charset="0"/>
              </a:rPr>
              <a:t> 1 (FMSB-UY1) Yaoundé, Cameroun 1994</a:t>
            </a:r>
          </a:p>
          <a:p>
            <a:pPr algn="just"/>
            <a:r>
              <a:rPr lang="fr-FR" sz="1200" b="0" i="0" dirty="0">
                <a:solidFill>
                  <a:srgbClr val="444444"/>
                </a:solidFill>
                <a:effectLst/>
                <a:latin typeface="Arial" panose="020B0604020202020204" pitchFamily="34" charset="0"/>
              </a:rPr>
              <a:t>Diplôme d’Etudes Spécialisées en Médecine Interne (FMSB-Yaoundé Cameroun, 2004)</a:t>
            </a:r>
          </a:p>
          <a:p>
            <a:pPr algn="just"/>
            <a:r>
              <a:rPr lang="fr-FR" sz="1200" b="0" i="0" dirty="0">
                <a:solidFill>
                  <a:srgbClr val="444444"/>
                </a:solidFill>
                <a:effectLst/>
                <a:latin typeface="Arial" panose="020B0604020202020204" pitchFamily="34" charset="0"/>
              </a:rPr>
              <a:t>Diplôme de Formation Spécialisée Approfondie en Gastroentérologie et Hépatologie (Université Victor Segalen Bordeaux 2, France 2007)</a:t>
            </a:r>
          </a:p>
          <a:p>
            <a:pPr algn="just"/>
            <a:r>
              <a:rPr lang="fr-FR" sz="1200" b="0" i="0" dirty="0">
                <a:solidFill>
                  <a:srgbClr val="444444"/>
                </a:solidFill>
                <a:effectLst/>
                <a:latin typeface="Arial" panose="020B0604020202020204" pitchFamily="34" charset="0"/>
              </a:rPr>
              <a:t>Diplôme d’Université « Hépatites Virales, Antiviraux et Cytokines (Université Pierre et Marie Curie, Paris VI, France 2008)</a:t>
            </a:r>
          </a:p>
          <a:p>
            <a:pPr algn="just"/>
            <a:r>
              <a:rPr lang="fr-FR" sz="1200" b="0" i="0" dirty="0">
                <a:solidFill>
                  <a:srgbClr val="444444"/>
                </a:solidFill>
                <a:effectLst/>
                <a:latin typeface="Arial" panose="020B0604020202020204" pitchFamily="34" charset="0"/>
              </a:rPr>
              <a:t>FONCTIONS</a:t>
            </a:r>
          </a:p>
          <a:p>
            <a:pPr algn="just"/>
            <a:r>
              <a:rPr lang="fr-FR" sz="1200" b="0" i="0" dirty="0">
                <a:solidFill>
                  <a:srgbClr val="444444"/>
                </a:solidFill>
                <a:effectLst/>
                <a:latin typeface="Arial" panose="020B0604020202020204" pitchFamily="34" charset="0"/>
              </a:rPr>
              <a:t>Professeur associé d’hépato gastroentérologie FMSB-UY1 Cameroun B/Fonctions hospitalières</a:t>
            </a:r>
          </a:p>
          <a:p>
            <a:pPr algn="just"/>
            <a:r>
              <a:rPr lang="fr-FR" sz="1200" b="0" i="0" dirty="0">
                <a:solidFill>
                  <a:srgbClr val="444444"/>
                </a:solidFill>
                <a:effectLst/>
                <a:latin typeface="Arial" panose="020B0604020202020204" pitchFamily="34" charset="0"/>
              </a:rPr>
              <a:t>Médecin Interniste-Hépato-</a:t>
            </a:r>
            <a:r>
              <a:rPr lang="fr-FR" sz="1200" b="0" i="0" dirty="0" err="1">
                <a:solidFill>
                  <a:srgbClr val="444444"/>
                </a:solidFill>
                <a:effectLst/>
                <a:latin typeface="Arial" panose="020B0604020202020204" pitchFamily="34" charset="0"/>
              </a:rPr>
              <a:t>GastroEntérologue</a:t>
            </a:r>
            <a:r>
              <a:rPr lang="fr-FR" sz="1200" b="0" i="0" dirty="0">
                <a:solidFill>
                  <a:srgbClr val="444444"/>
                </a:solidFill>
                <a:effectLst/>
                <a:latin typeface="Arial" panose="020B0604020202020204" pitchFamily="34" charset="0"/>
              </a:rPr>
              <a:t> (CHU-Yaoundé) (depuis 2010)</a:t>
            </a:r>
          </a:p>
          <a:p>
            <a:pPr algn="just"/>
            <a:r>
              <a:rPr lang="fr-FR" sz="1200" b="0" i="0" dirty="0">
                <a:solidFill>
                  <a:srgbClr val="444444"/>
                </a:solidFill>
                <a:effectLst/>
                <a:latin typeface="Arial" panose="020B0604020202020204" pitchFamily="34" charset="0"/>
              </a:rPr>
              <a:t>Chef de Service de Gastro Entérologie (CHUY depuis 2022)</a:t>
            </a:r>
          </a:p>
          <a:p>
            <a:pPr algn="just"/>
            <a:r>
              <a:rPr lang="fr-FR" sz="1200" b="0" i="0" dirty="0">
                <a:solidFill>
                  <a:srgbClr val="444444"/>
                </a:solidFill>
                <a:effectLst/>
                <a:latin typeface="Arial" panose="020B0604020202020204" pitchFamily="34" charset="0"/>
              </a:rPr>
              <a:t>PRINCIPAUX DOMAINES DE RECHERCHE: Maladies du foie, hépatites virales et co-infections VIH, Gastrites, Helicobacter Pylori, cancers digestifs</a:t>
            </a:r>
          </a:p>
          <a:p>
            <a:pPr algn="just">
              <a:lnSpc>
                <a:spcPct val="115000"/>
              </a:lnSpc>
              <a:spcAft>
                <a:spcPts val="563"/>
              </a:spcAft>
            </a:pPr>
            <a:endParaRPr lang="fr-FR" sz="1125" dirty="0">
              <a:solidFill>
                <a:srgbClr val="18301A"/>
              </a:solidFill>
              <a:latin typeface="Arial" panose="020B0604020202020204" pitchFamily="34" charset="0"/>
              <a:cs typeface="Arial" panose="020B0604020202020204" pitchFamily="34" charset="0"/>
            </a:endParaRPr>
          </a:p>
        </p:txBody>
      </p:sp>
      <p:sp>
        <p:nvSpPr>
          <p:cNvPr id="11" name="Triangle rectangle 10">
            <a:extLst>
              <a:ext uri="{FF2B5EF4-FFF2-40B4-BE49-F238E27FC236}">
                <a16:creationId xmlns:a16="http://schemas.microsoft.com/office/drawing/2014/main" id="{856702C0-4A43-41DF-86EE-C85C2DEB55A2}"/>
              </a:ext>
            </a:extLst>
          </p:cNvPr>
          <p:cNvSpPr/>
          <p:nvPr/>
        </p:nvSpPr>
        <p:spPr>
          <a:xfrm flipV="1">
            <a:off x="268497" y="773901"/>
            <a:ext cx="7283240" cy="1522837"/>
          </a:xfrm>
          <a:prstGeom prst="rtTriangle">
            <a:avLst/>
          </a:prstGeom>
          <a:solidFill>
            <a:srgbClr val="F7941D"/>
          </a:solidFill>
          <a:ln>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7" name="Triangle rectangle 6">
            <a:extLst>
              <a:ext uri="{FF2B5EF4-FFF2-40B4-BE49-F238E27FC236}">
                <a16:creationId xmlns:a16="http://schemas.microsoft.com/office/drawing/2014/main" id="{B2076707-A22F-46B8-924A-7BC2F108F63F}"/>
              </a:ext>
            </a:extLst>
          </p:cNvPr>
          <p:cNvSpPr/>
          <p:nvPr/>
        </p:nvSpPr>
        <p:spPr>
          <a:xfrm flipV="1">
            <a:off x="268497" y="745236"/>
            <a:ext cx="5839742" cy="1042116"/>
          </a:xfrm>
          <a:prstGeom prst="rtTriangle">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8" name="ZoneTexte 7">
            <a:extLst>
              <a:ext uri="{FF2B5EF4-FFF2-40B4-BE49-F238E27FC236}">
                <a16:creationId xmlns:a16="http://schemas.microsoft.com/office/drawing/2014/main" id="{73390343-705C-4E7F-8D18-7207F5BD1A4F}"/>
              </a:ext>
            </a:extLst>
          </p:cNvPr>
          <p:cNvSpPr txBox="1"/>
          <p:nvPr/>
        </p:nvSpPr>
        <p:spPr>
          <a:xfrm>
            <a:off x="909049" y="3648699"/>
            <a:ext cx="5741574" cy="1006429"/>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Mardi 16 avril 2024 </a:t>
            </a:r>
          </a:p>
          <a:p>
            <a:pPr algn="just"/>
            <a:r>
              <a:rPr lang="fr-FR" sz="1125" b="1" dirty="0">
                <a:solidFill>
                  <a:srgbClr val="F7A347"/>
                </a:solidFill>
                <a:latin typeface="Arial" panose="020B0604020202020204" pitchFamily="34" charset="0"/>
              </a:rPr>
              <a:t>16h10</a:t>
            </a:r>
            <a:r>
              <a:rPr lang="fr-FR" sz="1125" dirty="0">
                <a:solidFill>
                  <a:srgbClr val="F7A347"/>
                </a:solidFill>
                <a:latin typeface="Arial" panose="020B0604020202020204" pitchFamily="34" charset="0"/>
              </a:rPr>
              <a:t> • </a:t>
            </a:r>
            <a:r>
              <a:rPr lang="fr-FR" sz="1130" i="0" dirty="0">
                <a:solidFill>
                  <a:srgbClr val="F7A347"/>
                </a:solidFill>
                <a:effectLst/>
                <a:latin typeface="Arial" panose="020B0604020202020204" pitchFamily="34" charset="0"/>
              </a:rPr>
              <a:t>Symposium UNITAID : Transformer la Réponse Mondiale au VIH et ses Co-Infections en Accélérant l’Accès aux Innovations en Santé pour Tous - Table ronde II – Pour des meilleurs produits de santé : état des lieux, et priorités à venir </a:t>
            </a:r>
          </a:p>
          <a:p>
            <a:endParaRPr lang="fr-FR" sz="1200" b="0" i="0" dirty="0">
              <a:solidFill>
                <a:srgbClr val="444444"/>
              </a:solidFill>
              <a:effectLst/>
              <a:latin typeface="Arial" panose="020B0604020202020204" pitchFamily="34" charset="0"/>
            </a:endParaRPr>
          </a:p>
        </p:txBody>
      </p:sp>
      <p:pic>
        <p:nvPicPr>
          <p:cNvPr id="10" name="Image 9">
            <a:extLst>
              <a:ext uri="{FF2B5EF4-FFF2-40B4-BE49-F238E27FC236}">
                <a16:creationId xmlns:a16="http://schemas.microsoft.com/office/drawing/2014/main" id="{2EFF1955-D98D-7EA4-0CF7-4F89DA8419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EC160467-641D-9F93-0DE5-20EAE442C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46"/>
            <a:ext cx="7559675" cy="2362398"/>
          </a:xfrm>
          <a:prstGeom prst="rect">
            <a:avLst/>
          </a:prstGeom>
        </p:spPr>
      </p:pic>
      <p:sp>
        <p:nvSpPr>
          <p:cNvPr id="12" name="Ellipse 11">
            <a:extLst>
              <a:ext uri="{FF2B5EF4-FFF2-40B4-BE49-F238E27FC236}">
                <a16:creationId xmlns:a16="http://schemas.microsoft.com/office/drawing/2014/main" id="{7566D361-D38F-A5C0-1A55-807468249954}"/>
              </a:ext>
            </a:extLst>
          </p:cNvPr>
          <p:cNvSpPr/>
          <p:nvPr/>
        </p:nvSpPr>
        <p:spPr>
          <a:xfrm>
            <a:off x="4999290" y="186975"/>
            <a:ext cx="1950576" cy="2045429"/>
          </a:xfrm>
          <a:prstGeom prst="ellipse">
            <a:avLst/>
          </a:prstGeom>
          <a:blipFill dpi="0" rotWithShape="1">
            <a:blip r:embed="rId4">
              <a:extLst>
                <a:ext uri="{28A0092B-C50C-407E-A947-70E740481C1C}">
                  <a14:useLocalDpi xmlns:a14="http://schemas.microsoft.com/office/drawing/2010/main" val="0"/>
                </a:ext>
              </a:extLst>
            </a:blip>
            <a:srcRect/>
            <a:stretch>
              <a:fillRect l="-2984" t="-3272" r="2984" b="-37624"/>
            </a:stretch>
          </a:blip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dirty="0"/>
          </a:p>
        </p:txBody>
      </p:sp>
      <p:sp>
        <p:nvSpPr>
          <p:cNvPr id="4" name="ZoneTexte 3">
            <a:extLst>
              <a:ext uri="{FF2B5EF4-FFF2-40B4-BE49-F238E27FC236}">
                <a16:creationId xmlns:a16="http://schemas.microsoft.com/office/drawing/2014/main" id="{CE49C014-8A48-74B6-4D10-AC33AEF6CFBE}"/>
              </a:ext>
            </a:extLst>
          </p:cNvPr>
          <p:cNvSpPr txBox="1"/>
          <p:nvPr/>
        </p:nvSpPr>
        <p:spPr>
          <a:xfrm>
            <a:off x="909049" y="4601955"/>
            <a:ext cx="5741574" cy="484748"/>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Jeudi 18 avril 2024</a:t>
            </a:r>
          </a:p>
          <a:p>
            <a:r>
              <a:rPr lang="fr-FR" sz="1125" b="1" dirty="0">
                <a:solidFill>
                  <a:srgbClr val="F7A347"/>
                </a:solidFill>
                <a:latin typeface="Arial" panose="020B0604020202020204" pitchFamily="34" charset="0"/>
              </a:rPr>
              <a:t>10h30</a:t>
            </a:r>
            <a:r>
              <a:rPr lang="fr-FR" sz="1125" dirty="0">
                <a:solidFill>
                  <a:srgbClr val="F7A347"/>
                </a:solidFill>
                <a:latin typeface="Arial" panose="020B0604020202020204" pitchFamily="34" charset="0"/>
              </a:rPr>
              <a:t> • ML14.1 – Stratégie d’éradication du VHC au Sud</a:t>
            </a:r>
            <a:endParaRPr lang="fr-FR" sz="1200" b="0" i="0" dirty="0">
              <a:solidFill>
                <a:srgbClr val="444444"/>
              </a:solidFill>
              <a:effectLst/>
              <a:latin typeface="Arial" panose="020B0604020202020204" pitchFamily="34" charset="0"/>
            </a:endParaRPr>
          </a:p>
        </p:txBody>
      </p:sp>
    </p:spTree>
    <p:extLst>
      <p:ext uri="{BB962C8B-B14F-4D97-AF65-F5344CB8AC3E}">
        <p14:creationId xmlns:p14="http://schemas.microsoft.com/office/powerpoint/2010/main" val="3091047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8D9B2-2D2F-40A2-97E2-E4156F461252}"/>
              </a:ext>
            </a:extLst>
          </p:cNvPr>
          <p:cNvSpPr>
            <a:spLocks noGrp="1"/>
          </p:cNvSpPr>
          <p:nvPr>
            <p:ph type="ctrTitle"/>
          </p:nvPr>
        </p:nvSpPr>
        <p:spPr>
          <a:xfrm>
            <a:off x="1643304" y="2131307"/>
            <a:ext cx="4007757" cy="1358622"/>
          </a:xfrm>
        </p:spPr>
        <p:txBody>
          <a:bodyPr>
            <a:normAutofit/>
          </a:bodyPr>
          <a:lstStyle/>
          <a:p>
            <a:r>
              <a:rPr lang="fr-FR" sz="3375" b="1" dirty="0">
                <a:solidFill>
                  <a:srgbClr val="18301A"/>
                </a:solidFill>
                <a:latin typeface="Arial" panose="020B0604020202020204" pitchFamily="34" charset="0"/>
                <a:cs typeface="Arial" panose="020B0604020202020204" pitchFamily="34" charset="0"/>
              </a:rPr>
              <a:t>Gabrièle LABORDE-BALEN</a:t>
            </a:r>
          </a:p>
        </p:txBody>
      </p:sp>
      <p:sp>
        <p:nvSpPr>
          <p:cNvPr id="3" name="Sous-titre 2">
            <a:extLst>
              <a:ext uri="{FF2B5EF4-FFF2-40B4-BE49-F238E27FC236}">
                <a16:creationId xmlns:a16="http://schemas.microsoft.com/office/drawing/2014/main" id="{D9A4EC38-3362-463E-8D51-3E5C89020CFD}"/>
              </a:ext>
            </a:extLst>
          </p:cNvPr>
          <p:cNvSpPr>
            <a:spLocks noGrp="1"/>
          </p:cNvSpPr>
          <p:nvPr>
            <p:ph type="subTitle" idx="1"/>
          </p:nvPr>
        </p:nvSpPr>
        <p:spPr>
          <a:xfrm>
            <a:off x="909049" y="5350297"/>
            <a:ext cx="5741574" cy="4663820"/>
          </a:xfrm>
        </p:spPr>
        <p:txBody>
          <a:bodyPr>
            <a:normAutofit/>
          </a:bodyPr>
          <a:lstStyle/>
          <a:p>
            <a:pPr algn="just"/>
            <a:r>
              <a:rPr lang="fr-FR" sz="1200" dirty="0">
                <a:latin typeface="Arial" panose="020B0604020202020204" pitchFamily="34" charset="0"/>
                <a:cs typeface="Arial" panose="020B0604020202020204" pitchFamily="34" charset="0"/>
              </a:rPr>
              <a:t>Gabrièle Laborde-Balen est anthropologue de la santé, chercheure associée à </a:t>
            </a:r>
            <a:r>
              <a:rPr lang="fr-FR" sz="1200" dirty="0" err="1">
                <a:latin typeface="Arial" panose="020B0604020202020204" pitchFamily="34" charset="0"/>
                <a:cs typeface="Arial" panose="020B0604020202020204" pitchFamily="34" charset="0"/>
              </a:rPr>
              <a:t>TransVIHMI</a:t>
            </a:r>
            <a:r>
              <a:rPr lang="fr-FR" sz="1200" dirty="0">
                <a:latin typeface="Arial" panose="020B0604020202020204" pitchFamily="34" charset="0"/>
                <a:cs typeface="Arial" panose="020B0604020202020204" pitchFamily="34" charset="0"/>
              </a:rPr>
              <a:t> (IRD). Ses thématiques de recherches portent essentiellement sur le VIH en Afrique de l’Ouest et du Centre. Elle s’intéresse aux vulnérabilités liées au VIH – prise en charge des enfants et adolescents, échecs thérapeutique, migrations des hommes ayant des relations sexuelles avec d’autres hommes, vieillissement avec le VIH et protection sociale.</a:t>
            </a:r>
          </a:p>
          <a:p>
            <a:pPr algn="just"/>
            <a:r>
              <a:rPr lang="fr-FR" sz="1200" dirty="0">
                <a:latin typeface="Arial" panose="020B0604020202020204" pitchFamily="34" charset="0"/>
                <a:cs typeface="Arial" panose="020B0604020202020204" pitchFamily="34" charset="0"/>
              </a:rPr>
              <a:t>Elle a occupé les postes de responsable de terrain pour Médecins Sans Frontières à Douala au Cameroun (2004-2005), puis d’appui à la coordination des sites ANRS du Cameroun (2005-2012) et du Sénégal (2013-2018) pour le Ministère des Affaires Étrangères et Expertise France. Elle est actuellement Experte technique internationale au Centre régional de recherche et de formation à la prise en charge clinique de </a:t>
            </a:r>
            <a:r>
              <a:rPr lang="fr-FR" sz="1200" dirty="0" err="1">
                <a:latin typeface="Arial" panose="020B0604020202020204" pitchFamily="34" charset="0"/>
                <a:cs typeface="Arial" panose="020B0604020202020204" pitchFamily="34" charset="0"/>
              </a:rPr>
              <a:t>Fann</a:t>
            </a:r>
            <a:r>
              <a:rPr lang="fr-FR" sz="1200" dirty="0">
                <a:latin typeface="Arial" panose="020B0604020202020204" pitchFamily="34" charset="0"/>
                <a:cs typeface="Arial" panose="020B0604020202020204" pitchFamily="34" charset="0"/>
              </a:rPr>
              <a:t> (CRCF-Site Partenaire de l'ANRS I MIE) à Dakar, Sénégal.</a:t>
            </a:r>
          </a:p>
          <a:p>
            <a:pPr algn="just">
              <a:lnSpc>
                <a:spcPct val="115000"/>
              </a:lnSpc>
              <a:spcAft>
                <a:spcPts val="563"/>
              </a:spcAft>
            </a:pPr>
            <a:endParaRPr lang="fr-FR" sz="1125" dirty="0">
              <a:solidFill>
                <a:srgbClr val="18301A"/>
              </a:solidFill>
              <a:latin typeface="Arial" panose="020B0604020202020204" pitchFamily="34" charset="0"/>
              <a:cs typeface="Arial" panose="020B0604020202020204" pitchFamily="34" charset="0"/>
            </a:endParaRPr>
          </a:p>
        </p:txBody>
      </p:sp>
      <p:sp>
        <p:nvSpPr>
          <p:cNvPr id="11" name="Triangle rectangle 10">
            <a:extLst>
              <a:ext uri="{FF2B5EF4-FFF2-40B4-BE49-F238E27FC236}">
                <a16:creationId xmlns:a16="http://schemas.microsoft.com/office/drawing/2014/main" id="{856702C0-4A43-41DF-86EE-C85C2DEB55A2}"/>
              </a:ext>
            </a:extLst>
          </p:cNvPr>
          <p:cNvSpPr/>
          <p:nvPr/>
        </p:nvSpPr>
        <p:spPr>
          <a:xfrm flipV="1">
            <a:off x="268497" y="773901"/>
            <a:ext cx="7283240" cy="1522837"/>
          </a:xfrm>
          <a:prstGeom prst="rtTriangle">
            <a:avLst/>
          </a:prstGeom>
          <a:solidFill>
            <a:srgbClr val="F7941D"/>
          </a:solidFill>
          <a:ln>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7" name="Triangle rectangle 6">
            <a:extLst>
              <a:ext uri="{FF2B5EF4-FFF2-40B4-BE49-F238E27FC236}">
                <a16:creationId xmlns:a16="http://schemas.microsoft.com/office/drawing/2014/main" id="{B2076707-A22F-46B8-924A-7BC2F108F63F}"/>
              </a:ext>
            </a:extLst>
          </p:cNvPr>
          <p:cNvSpPr/>
          <p:nvPr/>
        </p:nvSpPr>
        <p:spPr>
          <a:xfrm flipV="1">
            <a:off x="268497" y="745236"/>
            <a:ext cx="5839742" cy="1042116"/>
          </a:xfrm>
          <a:prstGeom prst="rtTriangle">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8" name="ZoneTexte 7">
            <a:extLst>
              <a:ext uri="{FF2B5EF4-FFF2-40B4-BE49-F238E27FC236}">
                <a16:creationId xmlns:a16="http://schemas.microsoft.com/office/drawing/2014/main" id="{73390343-705C-4E7F-8D18-7207F5BD1A4F}"/>
              </a:ext>
            </a:extLst>
          </p:cNvPr>
          <p:cNvSpPr txBox="1"/>
          <p:nvPr/>
        </p:nvSpPr>
        <p:spPr>
          <a:xfrm>
            <a:off x="909049" y="3697055"/>
            <a:ext cx="5741574" cy="846386"/>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Mercredi 17 avril 2024</a:t>
            </a:r>
            <a:br>
              <a:rPr lang="fr-FR" sz="1400" dirty="0">
                <a:solidFill>
                  <a:srgbClr val="F7A347"/>
                </a:solidFill>
              </a:rPr>
            </a:br>
            <a:r>
              <a:rPr lang="fr-FR" sz="1150" b="1" dirty="0">
                <a:solidFill>
                  <a:srgbClr val="F7A347"/>
                </a:solidFill>
                <a:latin typeface="Arial" panose="020B0604020202020204" pitchFamily="34" charset="0"/>
                <a:cs typeface="Arial" panose="020B0604020202020204" pitchFamily="34" charset="0"/>
              </a:rPr>
              <a:t>15h20</a:t>
            </a:r>
            <a:r>
              <a:rPr lang="fr-FR" sz="1150" dirty="0">
                <a:solidFill>
                  <a:srgbClr val="F7A347"/>
                </a:solidFill>
                <a:latin typeface="Arial" panose="020B0604020202020204" pitchFamily="34" charset="0"/>
                <a:cs typeface="Arial" panose="020B0604020202020204" pitchFamily="34" charset="0"/>
              </a:rPr>
              <a:t> • Mini lecture : Grand âge et VIH : vécu du vieillissement au Sénégal et au Cameroun SP 10 Santé mentale ML 10.2</a:t>
            </a:r>
          </a:p>
          <a:p>
            <a:endParaRPr lang="fr-FR" sz="1200" b="0" i="0" dirty="0">
              <a:solidFill>
                <a:srgbClr val="444444"/>
              </a:solidFill>
              <a:effectLst/>
              <a:latin typeface="Arial" panose="020B0604020202020204" pitchFamily="34" charset="0"/>
            </a:endParaRPr>
          </a:p>
        </p:txBody>
      </p:sp>
      <p:pic>
        <p:nvPicPr>
          <p:cNvPr id="10" name="Image 9">
            <a:extLst>
              <a:ext uri="{FF2B5EF4-FFF2-40B4-BE49-F238E27FC236}">
                <a16:creationId xmlns:a16="http://schemas.microsoft.com/office/drawing/2014/main" id="{2EFF1955-D98D-7EA4-0CF7-4F89DA8419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EC160467-641D-9F93-0DE5-20EAE442C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46"/>
            <a:ext cx="7559675" cy="2362398"/>
          </a:xfrm>
          <a:prstGeom prst="rect">
            <a:avLst/>
          </a:prstGeom>
        </p:spPr>
      </p:pic>
      <p:sp>
        <p:nvSpPr>
          <p:cNvPr id="12" name="Ellipse 11">
            <a:extLst>
              <a:ext uri="{FF2B5EF4-FFF2-40B4-BE49-F238E27FC236}">
                <a16:creationId xmlns:a16="http://schemas.microsoft.com/office/drawing/2014/main" id="{7566D361-D38F-A5C0-1A55-807468249954}"/>
              </a:ext>
            </a:extLst>
          </p:cNvPr>
          <p:cNvSpPr/>
          <p:nvPr/>
        </p:nvSpPr>
        <p:spPr>
          <a:xfrm>
            <a:off x="4999290" y="186975"/>
            <a:ext cx="1950576" cy="2045429"/>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dirty="0"/>
          </a:p>
        </p:txBody>
      </p:sp>
      <p:sp>
        <p:nvSpPr>
          <p:cNvPr id="4" name="ZoneTexte 3">
            <a:extLst>
              <a:ext uri="{FF2B5EF4-FFF2-40B4-BE49-F238E27FC236}">
                <a16:creationId xmlns:a16="http://schemas.microsoft.com/office/drawing/2014/main" id="{CE49C014-8A48-74B6-4D10-AC33AEF6CFBE}"/>
              </a:ext>
            </a:extLst>
          </p:cNvPr>
          <p:cNvSpPr txBox="1"/>
          <p:nvPr/>
        </p:nvSpPr>
        <p:spPr>
          <a:xfrm>
            <a:off x="909049" y="4519934"/>
            <a:ext cx="5741574" cy="661720"/>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Jeudi 18 avril 2024</a:t>
            </a:r>
            <a:br>
              <a:rPr lang="fr-FR" sz="1400" dirty="0">
                <a:solidFill>
                  <a:srgbClr val="F7A347"/>
                </a:solidFill>
                <a:latin typeface="Arial" panose="020B0604020202020204" pitchFamily="34" charset="0"/>
                <a:cs typeface="Arial" panose="020B0604020202020204" pitchFamily="34" charset="0"/>
              </a:rPr>
            </a:br>
            <a:r>
              <a:rPr lang="fr-FR" sz="1150" b="1" dirty="0">
                <a:solidFill>
                  <a:srgbClr val="F7A347"/>
                </a:solidFill>
                <a:latin typeface="Arial" panose="020B0604020202020204" pitchFamily="34" charset="0"/>
                <a:cs typeface="Arial" panose="020B0604020202020204" pitchFamily="34" charset="0"/>
              </a:rPr>
              <a:t>11h15</a:t>
            </a:r>
            <a:r>
              <a:rPr lang="fr-FR" sz="1150" dirty="0">
                <a:solidFill>
                  <a:srgbClr val="F7A347"/>
                </a:solidFill>
                <a:latin typeface="Arial" panose="020B0604020202020204" pitchFamily="34" charset="0"/>
                <a:cs typeface="Arial" panose="020B0604020202020204" pitchFamily="34" charset="0"/>
              </a:rPr>
              <a:t> • Présentation orale : Les difficultés d’entrée dans la sexualité des adolescents nés avec le VIH au Cameroun SP 12 Sciences humaines et sociales CO12.4</a:t>
            </a:r>
          </a:p>
        </p:txBody>
      </p:sp>
    </p:spTree>
    <p:extLst>
      <p:ext uri="{BB962C8B-B14F-4D97-AF65-F5344CB8AC3E}">
        <p14:creationId xmlns:p14="http://schemas.microsoft.com/office/powerpoint/2010/main" val="1299088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8D9B2-2D2F-40A2-97E2-E4156F461252}"/>
              </a:ext>
            </a:extLst>
          </p:cNvPr>
          <p:cNvSpPr>
            <a:spLocks noGrp="1"/>
          </p:cNvSpPr>
          <p:nvPr>
            <p:ph type="ctrTitle"/>
          </p:nvPr>
        </p:nvSpPr>
        <p:spPr>
          <a:xfrm>
            <a:off x="1775957" y="2120291"/>
            <a:ext cx="4007757" cy="1358622"/>
          </a:xfrm>
        </p:spPr>
        <p:txBody>
          <a:bodyPr>
            <a:normAutofit/>
          </a:bodyPr>
          <a:lstStyle/>
          <a:p>
            <a:r>
              <a:rPr lang="fr-FR" sz="3375" b="1" dirty="0">
                <a:solidFill>
                  <a:srgbClr val="18301A"/>
                </a:solidFill>
                <a:latin typeface="Arial" panose="020B0604020202020204" pitchFamily="34" charset="0"/>
                <a:cs typeface="Arial" panose="020B0604020202020204" pitchFamily="34" charset="0"/>
              </a:rPr>
              <a:t>Karine </a:t>
            </a:r>
            <a:br>
              <a:rPr lang="fr-FR" sz="3375" b="1" dirty="0">
                <a:solidFill>
                  <a:srgbClr val="18301A"/>
                </a:solidFill>
                <a:latin typeface="Arial" panose="020B0604020202020204" pitchFamily="34" charset="0"/>
                <a:cs typeface="Arial" panose="020B0604020202020204" pitchFamily="34" charset="0"/>
              </a:rPr>
            </a:br>
            <a:r>
              <a:rPr lang="fr-FR" sz="3375" b="1" dirty="0">
                <a:solidFill>
                  <a:srgbClr val="18301A"/>
                </a:solidFill>
                <a:latin typeface="Arial" panose="020B0604020202020204" pitchFamily="34" charset="0"/>
                <a:cs typeface="Arial" panose="020B0604020202020204" pitchFamily="34" charset="0"/>
              </a:rPr>
              <a:t>LACOMBE</a:t>
            </a:r>
          </a:p>
        </p:txBody>
      </p:sp>
      <p:sp>
        <p:nvSpPr>
          <p:cNvPr id="3" name="Sous-titre 2">
            <a:extLst>
              <a:ext uri="{FF2B5EF4-FFF2-40B4-BE49-F238E27FC236}">
                <a16:creationId xmlns:a16="http://schemas.microsoft.com/office/drawing/2014/main" id="{D9A4EC38-3362-463E-8D51-3E5C89020CFD}"/>
              </a:ext>
            </a:extLst>
          </p:cNvPr>
          <p:cNvSpPr>
            <a:spLocks noGrp="1"/>
          </p:cNvSpPr>
          <p:nvPr>
            <p:ph type="subTitle" idx="1"/>
          </p:nvPr>
        </p:nvSpPr>
        <p:spPr>
          <a:xfrm>
            <a:off x="909050" y="4808631"/>
            <a:ext cx="5741574" cy="4663820"/>
          </a:xfrm>
        </p:spPr>
        <p:txBody>
          <a:bodyPr>
            <a:noAutofit/>
          </a:bodyPr>
          <a:lstStyle/>
          <a:p>
            <a:pPr algn="just">
              <a:lnSpc>
                <a:spcPct val="115000"/>
              </a:lnSpc>
              <a:spcAft>
                <a:spcPts val="563"/>
              </a:spcAft>
            </a:pPr>
            <a:r>
              <a:rPr lang="fr-FR" sz="1200" dirty="0">
                <a:solidFill>
                  <a:srgbClr val="18301A"/>
                </a:solidFill>
                <a:latin typeface="Arial" panose="020B0604020202020204" pitchFamily="34" charset="0"/>
                <a:cs typeface="Arial" panose="020B0604020202020204" pitchFamily="34" charset="0"/>
              </a:rPr>
              <a:t>Karine Lacombe, docteur en médecine, est une spécialiste des maladies infectieuses dont les principaux domaines dans la pratique clinique, l'enseignement et la recherche sont le VIH et les hépatites chroniques. Le Dr Lacombe a fait ses études de premier cycle à l'Université des sciences de Grenoble (Université Joseph Fourier), puis a obtenu son diplôme à l'Université de médecine Pierre et Marie Curie à Paris et a effectué son internat à l'hôpital Saint-Antoine à Paris et à l'hôpital Saint-André à Bordeaux. En 2006, elle a obtenu un doctorat en épidémiologie sur la </a:t>
            </a:r>
            <a:r>
              <a:rPr lang="fr-FR" sz="1200" dirty="0" err="1">
                <a:solidFill>
                  <a:srgbClr val="18301A"/>
                </a:solidFill>
                <a:latin typeface="Arial" panose="020B0604020202020204" pitchFamily="34" charset="0"/>
                <a:cs typeface="Arial" panose="020B0604020202020204" pitchFamily="34" charset="0"/>
              </a:rPr>
              <a:t>coinfection</a:t>
            </a:r>
            <a:r>
              <a:rPr lang="fr-FR" sz="1200" dirty="0">
                <a:solidFill>
                  <a:srgbClr val="18301A"/>
                </a:solidFill>
                <a:latin typeface="Arial" panose="020B0604020202020204" pitchFamily="34" charset="0"/>
                <a:cs typeface="Arial" panose="020B0604020202020204" pitchFamily="34" charset="0"/>
              </a:rPr>
              <a:t> VIH/hépatite B et les déterminants de l'évolution de la fibrose hépatique. Elle est devenue professeur associé en maladies infectieuses en 2007. L'enseignement est l'un de ses principaux centres d'intérêt et, en plus d'enseigner aux étudiants en médecine dans diverses universités françaises, elle a participé et organisé plusieurs ateliers d'enseignement en Asie, en Europe de l'Est et en Afrique. Ses publications récentes comprennent des résultats d'essais sur la co-infection VIH-hépatite C ainsi que sur l'histoire naturelle et l'histoire du traitement de l'hépatite B chez les patients infectés par le VIH. Depuis mars 2020, elle s'est fortement impliquée dans la gestion de la crise du Covid-19. En témoignage de sa grande expertise dans les infections par le VIH et les hépatites virales, elle est membre de plusieurs groupes d'experts et conseils consultatifs (OMS, EACS, ONUSIDA, EASL, FIND, </a:t>
            </a:r>
            <a:r>
              <a:rPr lang="fr-FR" sz="1200" dirty="0" err="1">
                <a:solidFill>
                  <a:srgbClr val="18301A"/>
                </a:solidFill>
                <a:latin typeface="Arial" panose="020B0604020202020204" pitchFamily="34" charset="0"/>
                <a:cs typeface="Arial" panose="020B0604020202020204" pitchFamily="34" charset="0"/>
              </a:rPr>
              <a:t>Medicine</a:t>
            </a:r>
            <a:r>
              <a:rPr lang="fr-FR" sz="1200" dirty="0">
                <a:solidFill>
                  <a:srgbClr val="18301A"/>
                </a:solidFill>
                <a:latin typeface="Arial" panose="020B0604020202020204" pitchFamily="34" charset="0"/>
                <a:cs typeface="Arial" panose="020B0604020202020204" pitchFamily="34" charset="0"/>
              </a:rPr>
              <a:t> Patent Pool). Elle occupe un poste de professeur à la faculté de médecine de la Sorbonne et dirige le service des maladies infectieuses de l'hôpital Saint-Antoine, à Paris.</a:t>
            </a:r>
          </a:p>
        </p:txBody>
      </p:sp>
      <p:sp>
        <p:nvSpPr>
          <p:cNvPr id="11" name="Triangle rectangle 10">
            <a:extLst>
              <a:ext uri="{FF2B5EF4-FFF2-40B4-BE49-F238E27FC236}">
                <a16:creationId xmlns:a16="http://schemas.microsoft.com/office/drawing/2014/main" id="{856702C0-4A43-41DF-86EE-C85C2DEB55A2}"/>
              </a:ext>
            </a:extLst>
          </p:cNvPr>
          <p:cNvSpPr/>
          <p:nvPr/>
        </p:nvSpPr>
        <p:spPr>
          <a:xfrm flipV="1">
            <a:off x="268497" y="773901"/>
            <a:ext cx="7283240" cy="1522837"/>
          </a:xfrm>
          <a:prstGeom prst="rtTriangle">
            <a:avLst/>
          </a:prstGeom>
          <a:solidFill>
            <a:srgbClr val="F7941D"/>
          </a:solidFill>
          <a:ln>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7" name="Triangle rectangle 6">
            <a:extLst>
              <a:ext uri="{FF2B5EF4-FFF2-40B4-BE49-F238E27FC236}">
                <a16:creationId xmlns:a16="http://schemas.microsoft.com/office/drawing/2014/main" id="{B2076707-A22F-46B8-924A-7BC2F108F63F}"/>
              </a:ext>
            </a:extLst>
          </p:cNvPr>
          <p:cNvSpPr/>
          <p:nvPr/>
        </p:nvSpPr>
        <p:spPr>
          <a:xfrm flipV="1">
            <a:off x="268497" y="745236"/>
            <a:ext cx="5839742" cy="1042116"/>
          </a:xfrm>
          <a:prstGeom prst="rtTriangle">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8" name="ZoneTexte 7">
            <a:extLst>
              <a:ext uri="{FF2B5EF4-FFF2-40B4-BE49-F238E27FC236}">
                <a16:creationId xmlns:a16="http://schemas.microsoft.com/office/drawing/2014/main" id="{73390343-705C-4E7F-8D18-7207F5BD1A4F}"/>
              </a:ext>
            </a:extLst>
          </p:cNvPr>
          <p:cNvSpPr txBox="1"/>
          <p:nvPr/>
        </p:nvSpPr>
        <p:spPr>
          <a:xfrm>
            <a:off x="909050" y="3648699"/>
            <a:ext cx="5741574" cy="1200329"/>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Mercredi 17 avril 2024</a:t>
            </a:r>
          </a:p>
          <a:p>
            <a:r>
              <a:rPr lang="fr-FR" sz="1125" b="1" dirty="0">
                <a:solidFill>
                  <a:srgbClr val="F7A347"/>
                </a:solidFill>
                <a:latin typeface="Arial" panose="020B0604020202020204" pitchFamily="34" charset="0"/>
              </a:rPr>
              <a:t>10h30 • </a:t>
            </a:r>
            <a:r>
              <a:rPr lang="fr-FR" sz="1125" dirty="0">
                <a:solidFill>
                  <a:srgbClr val="F7A347"/>
                </a:solidFill>
                <a:latin typeface="Arial" panose="020B0604020202020204" pitchFamily="34" charset="0"/>
              </a:rPr>
              <a:t>Modération SP04 – Emergences 1 – </a:t>
            </a:r>
            <a:r>
              <a:rPr lang="fr-FR" sz="1125" dirty="0" err="1">
                <a:solidFill>
                  <a:srgbClr val="F7A347"/>
                </a:solidFill>
                <a:latin typeface="Arial" panose="020B0604020202020204" pitchFamily="34" charset="0"/>
              </a:rPr>
              <a:t>Mpox</a:t>
            </a:r>
            <a:r>
              <a:rPr lang="fr-FR" sz="1125" dirty="0">
                <a:solidFill>
                  <a:srgbClr val="F7A347"/>
                </a:solidFill>
                <a:latin typeface="Arial" panose="020B0604020202020204" pitchFamily="34" charset="0"/>
              </a:rPr>
              <a:t> </a:t>
            </a:r>
          </a:p>
          <a:p>
            <a:endParaRPr lang="fr-FR" sz="1125" dirty="0">
              <a:solidFill>
                <a:srgbClr val="F7A347"/>
              </a:solidFill>
              <a:latin typeface="Arial" panose="020B0604020202020204" pitchFamily="34" charset="0"/>
            </a:endParaRPr>
          </a:p>
          <a:p>
            <a:r>
              <a:rPr lang="fr-FR" sz="1350" b="1" dirty="0">
                <a:solidFill>
                  <a:srgbClr val="F7A347"/>
                </a:solidFill>
                <a:latin typeface="Arial" panose="020B0604020202020204" pitchFamily="34" charset="0"/>
                <a:cs typeface="Arial" panose="020B0604020202020204" pitchFamily="34" charset="0"/>
              </a:rPr>
              <a:t>Jeudi 18 avril 2024</a:t>
            </a:r>
          </a:p>
          <a:p>
            <a:r>
              <a:rPr lang="fr-FR" sz="1125" b="1" dirty="0">
                <a:solidFill>
                  <a:srgbClr val="F7A347"/>
                </a:solidFill>
                <a:latin typeface="Arial" panose="020B0604020202020204" pitchFamily="34" charset="0"/>
              </a:rPr>
              <a:t>10h30 • </a:t>
            </a:r>
            <a:r>
              <a:rPr lang="fr-FR" sz="1125" dirty="0">
                <a:solidFill>
                  <a:srgbClr val="F7A347"/>
                </a:solidFill>
                <a:latin typeface="Arial" panose="020B0604020202020204" pitchFamily="34" charset="0"/>
              </a:rPr>
              <a:t>Modération</a:t>
            </a:r>
            <a:r>
              <a:rPr lang="fr-FR" sz="1125" b="1" dirty="0">
                <a:solidFill>
                  <a:srgbClr val="F7A347"/>
                </a:solidFill>
                <a:latin typeface="Arial" panose="020B0604020202020204" pitchFamily="34" charset="0"/>
              </a:rPr>
              <a:t> </a:t>
            </a:r>
            <a:r>
              <a:rPr lang="fr-FR" sz="1125" dirty="0">
                <a:solidFill>
                  <a:srgbClr val="F7A347"/>
                </a:solidFill>
                <a:latin typeface="Arial" panose="020B0604020202020204" pitchFamily="34" charset="0"/>
              </a:rPr>
              <a:t>SP14 – Hépatites 2 </a:t>
            </a:r>
            <a:endParaRPr lang="fr-FR" sz="1125" dirty="0">
              <a:solidFill>
                <a:srgbClr val="F7A347"/>
              </a:solidFill>
            </a:endParaRPr>
          </a:p>
          <a:p>
            <a:endParaRPr lang="fr-FR" sz="1125" dirty="0">
              <a:solidFill>
                <a:srgbClr val="F7A347"/>
              </a:solidFill>
            </a:endParaRPr>
          </a:p>
        </p:txBody>
      </p:sp>
      <p:pic>
        <p:nvPicPr>
          <p:cNvPr id="4" name="Image 3">
            <a:extLst>
              <a:ext uri="{FF2B5EF4-FFF2-40B4-BE49-F238E27FC236}">
                <a16:creationId xmlns:a16="http://schemas.microsoft.com/office/drawing/2014/main" id="{A257153B-3AFC-4CF4-94A9-416A475FE7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CD983CD4-13B5-061F-7C79-13307C0437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46"/>
            <a:ext cx="7559675" cy="2362398"/>
          </a:xfrm>
          <a:prstGeom prst="rect">
            <a:avLst/>
          </a:prstGeom>
        </p:spPr>
      </p:pic>
      <p:sp>
        <p:nvSpPr>
          <p:cNvPr id="9" name="Ellipse 8">
            <a:extLst>
              <a:ext uri="{FF2B5EF4-FFF2-40B4-BE49-F238E27FC236}">
                <a16:creationId xmlns:a16="http://schemas.microsoft.com/office/drawing/2014/main" id="{E245E00A-8871-D5CE-E8D1-26C78154C5A9}"/>
              </a:ext>
            </a:extLst>
          </p:cNvPr>
          <p:cNvSpPr/>
          <p:nvPr/>
        </p:nvSpPr>
        <p:spPr>
          <a:xfrm>
            <a:off x="4958866" y="186975"/>
            <a:ext cx="1991000" cy="2045429"/>
          </a:xfrm>
          <a:prstGeom prst="ellipse">
            <a:avLst/>
          </a:prstGeom>
          <a:no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pic>
        <p:nvPicPr>
          <p:cNvPr id="5" name="Image 4">
            <a:extLst>
              <a:ext uri="{FF2B5EF4-FFF2-40B4-BE49-F238E27FC236}">
                <a16:creationId xmlns:a16="http://schemas.microsoft.com/office/drawing/2014/main" id="{08F4D236-E41A-45DD-95FD-66745A67DEC5}"/>
              </a:ext>
            </a:extLst>
          </p:cNvPr>
          <p:cNvPicPr>
            <a:picLocks noChangeAspect="1"/>
          </p:cNvPicPr>
          <p:nvPr/>
        </p:nvPicPr>
        <p:blipFill>
          <a:blip r:embed="rId4">
            <a:extLst>
              <a:ext uri="{28A0092B-C50C-407E-A947-70E740481C1C}">
                <a14:useLocalDpi xmlns:a14="http://schemas.microsoft.com/office/drawing/2010/main" val="0"/>
              </a:ext>
            </a:extLst>
          </a:blip>
          <a:srcRect t="7686" b="7686"/>
          <a:stretch/>
        </p:blipFill>
        <p:spPr>
          <a:xfrm>
            <a:off x="4907109" y="215753"/>
            <a:ext cx="2107176" cy="2097120"/>
          </a:xfrm>
          <a:prstGeom prst="ellipse">
            <a:avLst/>
          </a:prstGeom>
          <a:ln>
            <a:noFill/>
          </a:ln>
          <a:effectLst>
            <a:softEdge rad="112500"/>
          </a:effectLst>
        </p:spPr>
      </p:pic>
    </p:spTree>
    <p:extLst>
      <p:ext uri="{BB962C8B-B14F-4D97-AF65-F5344CB8AC3E}">
        <p14:creationId xmlns:p14="http://schemas.microsoft.com/office/powerpoint/2010/main" val="26218178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8D9B2-2D2F-40A2-97E2-E4156F461252}"/>
              </a:ext>
            </a:extLst>
          </p:cNvPr>
          <p:cNvSpPr>
            <a:spLocks noGrp="1"/>
          </p:cNvSpPr>
          <p:nvPr>
            <p:ph type="ctrTitle"/>
          </p:nvPr>
        </p:nvSpPr>
        <p:spPr>
          <a:xfrm>
            <a:off x="1775957" y="2140019"/>
            <a:ext cx="4007757" cy="1358622"/>
          </a:xfrm>
        </p:spPr>
        <p:txBody>
          <a:bodyPr>
            <a:normAutofit/>
          </a:bodyPr>
          <a:lstStyle/>
          <a:p>
            <a:r>
              <a:rPr lang="fr-FR" sz="3375" b="1" dirty="0">
                <a:solidFill>
                  <a:srgbClr val="18301A"/>
                </a:solidFill>
                <a:latin typeface="Arial" panose="020B0604020202020204" pitchFamily="34" charset="0"/>
                <a:cs typeface="Arial" panose="020B0604020202020204" pitchFamily="34" charset="0"/>
              </a:rPr>
              <a:t>Vincent </a:t>
            </a:r>
            <a:br>
              <a:rPr lang="fr-FR" sz="3375" b="1" dirty="0">
                <a:solidFill>
                  <a:srgbClr val="18301A"/>
                </a:solidFill>
                <a:latin typeface="Arial" panose="020B0604020202020204" pitchFamily="34" charset="0"/>
                <a:cs typeface="Arial" panose="020B0604020202020204" pitchFamily="34" charset="0"/>
              </a:rPr>
            </a:br>
            <a:r>
              <a:rPr lang="fr-FR" sz="3375" b="1" dirty="0">
                <a:solidFill>
                  <a:srgbClr val="18301A"/>
                </a:solidFill>
                <a:latin typeface="Arial" panose="020B0604020202020204" pitchFamily="34" charset="0"/>
                <a:cs typeface="Arial" panose="020B0604020202020204" pitchFamily="34" charset="0"/>
              </a:rPr>
              <a:t>LECLERCQ</a:t>
            </a:r>
          </a:p>
        </p:txBody>
      </p:sp>
      <p:sp>
        <p:nvSpPr>
          <p:cNvPr id="3" name="Sous-titre 2">
            <a:extLst>
              <a:ext uri="{FF2B5EF4-FFF2-40B4-BE49-F238E27FC236}">
                <a16:creationId xmlns:a16="http://schemas.microsoft.com/office/drawing/2014/main" id="{D9A4EC38-3362-463E-8D51-3E5C89020CFD}"/>
              </a:ext>
            </a:extLst>
          </p:cNvPr>
          <p:cNvSpPr>
            <a:spLocks noGrp="1"/>
          </p:cNvSpPr>
          <p:nvPr>
            <p:ph type="subTitle" idx="1"/>
          </p:nvPr>
        </p:nvSpPr>
        <p:spPr>
          <a:xfrm>
            <a:off x="905389" y="5695462"/>
            <a:ext cx="5741574" cy="4663820"/>
          </a:xfrm>
        </p:spPr>
        <p:txBody>
          <a:bodyPr>
            <a:normAutofit/>
          </a:bodyPr>
          <a:lstStyle/>
          <a:p>
            <a:pPr algn="just">
              <a:lnSpc>
                <a:spcPct val="107000"/>
              </a:lnSpc>
              <a:spcAft>
                <a:spcPts val="450"/>
              </a:spcAft>
            </a:pPr>
            <a:r>
              <a:rPr lang="fr-FR" sz="1200" b="0" i="0" dirty="0">
                <a:solidFill>
                  <a:srgbClr val="444444"/>
                </a:solidFill>
                <a:effectLst/>
                <a:latin typeface="Arial" panose="020B0604020202020204" pitchFamily="34" charset="0"/>
              </a:rPr>
              <a:t>Militant de la lutte contre le sida vivant avec le VIH. Directeur général de Coalition PLUS, ONG internationale réunissant une centaine d'organisations communautaires dans 53 pays. Engagé sur les questions d'accès aux traitements, mobilisation, recherche communautaire et défense des droits humains des populations clés de l'épidémie. </a:t>
            </a:r>
            <a:endParaRPr lang="fr-FR" sz="1200" dirty="0">
              <a:solidFill>
                <a:srgbClr val="18301A"/>
              </a:solidFill>
              <a:latin typeface="Arial" panose="020B0604020202020204" pitchFamily="34" charset="0"/>
              <a:ea typeface="Calibri" panose="020F0502020204030204" pitchFamily="34" charset="0"/>
              <a:cs typeface="Arial" panose="020B0604020202020204" pitchFamily="34" charset="0"/>
            </a:endParaRPr>
          </a:p>
        </p:txBody>
      </p:sp>
      <p:sp>
        <p:nvSpPr>
          <p:cNvPr id="11" name="Triangle rectangle 10">
            <a:extLst>
              <a:ext uri="{FF2B5EF4-FFF2-40B4-BE49-F238E27FC236}">
                <a16:creationId xmlns:a16="http://schemas.microsoft.com/office/drawing/2014/main" id="{856702C0-4A43-41DF-86EE-C85C2DEB55A2}"/>
              </a:ext>
            </a:extLst>
          </p:cNvPr>
          <p:cNvSpPr/>
          <p:nvPr/>
        </p:nvSpPr>
        <p:spPr>
          <a:xfrm flipV="1">
            <a:off x="268497" y="773901"/>
            <a:ext cx="7283240" cy="1522837"/>
          </a:xfrm>
          <a:prstGeom prst="rtTriangle">
            <a:avLst/>
          </a:prstGeom>
          <a:solidFill>
            <a:srgbClr val="F7941D"/>
          </a:solidFill>
          <a:ln>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7" name="Triangle rectangle 6">
            <a:extLst>
              <a:ext uri="{FF2B5EF4-FFF2-40B4-BE49-F238E27FC236}">
                <a16:creationId xmlns:a16="http://schemas.microsoft.com/office/drawing/2014/main" id="{B2076707-A22F-46B8-924A-7BC2F108F63F}"/>
              </a:ext>
            </a:extLst>
          </p:cNvPr>
          <p:cNvSpPr/>
          <p:nvPr/>
        </p:nvSpPr>
        <p:spPr>
          <a:xfrm flipV="1">
            <a:off x="268497" y="745236"/>
            <a:ext cx="5839742" cy="1042116"/>
          </a:xfrm>
          <a:prstGeom prst="rtTriangle">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8" name="ZoneTexte 7">
            <a:extLst>
              <a:ext uri="{FF2B5EF4-FFF2-40B4-BE49-F238E27FC236}">
                <a16:creationId xmlns:a16="http://schemas.microsoft.com/office/drawing/2014/main" id="{73390343-705C-4E7F-8D18-7207F5BD1A4F}"/>
              </a:ext>
            </a:extLst>
          </p:cNvPr>
          <p:cNvSpPr txBox="1"/>
          <p:nvPr/>
        </p:nvSpPr>
        <p:spPr>
          <a:xfrm>
            <a:off x="905389" y="4327520"/>
            <a:ext cx="5741574" cy="646331"/>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Jeudi 18 avril 2024</a:t>
            </a:r>
          </a:p>
          <a:p>
            <a:r>
              <a:rPr lang="fr-FR" sz="1125" b="1" dirty="0">
                <a:solidFill>
                  <a:srgbClr val="F7A347"/>
                </a:solidFill>
                <a:latin typeface="Arial" panose="020B0604020202020204" pitchFamily="34" charset="0"/>
              </a:rPr>
              <a:t>10h50</a:t>
            </a:r>
            <a:r>
              <a:rPr lang="fr-FR" sz="1125" dirty="0">
                <a:solidFill>
                  <a:srgbClr val="F7A347"/>
                </a:solidFill>
                <a:latin typeface="Arial" panose="020B0604020202020204" pitchFamily="34" charset="0"/>
              </a:rPr>
              <a:t> </a:t>
            </a:r>
            <a:r>
              <a:rPr lang="fr-FR" sz="1125" b="1" dirty="0">
                <a:solidFill>
                  <a:srgbClr val="F7A347"/>
                </a:solidFill>
                <a:latin typeface="Arial" panose="020B0604020202020204" pitchFamily="34" charset="0"/>
              </a:rPr>
              <a:t>•</a:t>
            </a:r>
            <a:r>
              <a:rPr lang="fr-FR" sz="1125" dirty="0">
                <a:solidFill>
                  <a:srgbClr val="F7A347"/>
                </a:solidFill>
                <a:latin typeface="Arial" panose="020B0604020202020204" pitchFamily="34" charset="0"/>
              </a:rPr>
              <a:t> ML13.2 – Comment travailler auprès des populations clés dans des contextes sociaux hostiles</a:t>
            </a:r>
            <a:endParaRPr lang="fr-FR" sz="1125" dirty="0">
              <a:solidFill>
                <a:srgbClr val="F7A347"/>
              </a:solidFill>
            </a:endParaRPr>
          </a:p>
        </p:txBody>
      </p:sp>
      <p:pic>
        <p:nvPicPr>
          <p:cNvPr id="10" name="Image 9">
            <a:extLst>
              <a:ext uri="{FF2B5EF4-FFF2-40B4-BE49-F238E27FC236}">
                <a16:creationId xmlns:a16="http://schemas.microsoft.com/office/drawing/2014/main" id="{C6A4C288-8D4F-AB47-575E-4C815CD26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C922CD80-435C-E869-3BC0-764231A697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46"/>
            <a:ext cx="7559675" cy="2362398"/>
          </a:xfrm>
          <a:prstGeom prst="rect">
            <a:avLst/>
          </a:prstGeom>
        </p:spPr>
      </p:pic>
      <p:sp>
        <p:nvSpPr>
          <p:cNvPr id="12" name="Ellipse 11">
            <a:extLst>
              <a:ext uri="{FF2B5EF4-FFF2-40B4-BE49-F238E27FC236}">
                <a16:creationId xmlns:a16="http://schemas.microsoft.com/office/drawing/2014/main" id="{1A9317B2-72DF-8689-F2F6-59F327A6E83F}"/>
              </a:ext>
            </a:extLst>
          </p:cNvPr>
          <p:cNvSpPr/>
          <p:nvPr/>
        </p:nvSpPr>
        <p:spPr>
          <a:xfrm>
            <a:off x="4958866" y="186975"/>
            <a:ext cx="1991000" cy="2045429"/>
          </a:xfrm>
          <a:prstGeom prst="ellipse">
            <a:avLst/>
          </a:prstGeom>
          <a:blipFill dpi="0" rotWithShape="1">
            <a:blip r:embed="rId4">
              <a:extLst>
                <a:ext uri="{28A0092B-C50C-407E-A947-70E740481C1C}">
                  <a14:useLocalDpi xmlns:a14="http://schemas.microsoft.com/office/drawing/2010/main" val="0"/>
                </a:ext>
              </a:extLst>
            </a:blip>
            <a:srcRect/>
            <a:stretch>
              <a:fillRect l="-4523" r="-4523"/>
            </a:stretch>
          </a:blip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6" name="ZoneTexte 5">
            <a:extLst>
              <a:ext uri="{FF2B5EF4-FFF2-40B4-BE49-F238E27FC236}">
                <a16:creationId xmlns:a16="http://schemas.microsoft.com/office/drawing/2014/main" id="{446214B8-2D4F-1430-8390-C49080E9868D}"/>
              </a:ext>
            </a:extLst>
          </p:cNvPr>
          <p:cNvSpPr txBox="1"/>
          <p:nvPr/>
        </p:nvSpPr>
        <p:spPr>
          <a:xfrm>
            <a:off x="905389" y="5056653"/>
            <a:ext cx="5741574" cy="473206"/>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Vendredi 19 avril 2024</a:t>
            </a:r>
          </a:p>
          <a:p>
            <a:r>
              <a:rPr lang="fr-FR" sz="1125" b="1" dirty="0">
                <a:solidFill>
                  <a:srgbClr val="F7A347"/>
                </a:solidFill>
                <a:latin typeface="Arial" panose="020B0604020202020204" pitchFamily="34" charset="0"/>
              </a:rPr>
              <a:t>08h30</a:t>
            </a:r>
            <a:r>
              <a:rPr lang="fr-FR" sz="1125" dirty="0">
                <a:solidFill>
                  <a:srgbClr val="F7A347"/>
                </a:solidFill>
                <a:latin typeface="Arial" panose="020B0604020202020204" pitchFamily="34" charset="0"/>
              </a:rPr>
              <a:t> </a:t>
            </a:r>
            <a:r>
              <a:rPr lang="fr-FR" sz="1125" b="1" dirty="0">
                <a:solidFill>
                  <a:srgbClr val="F7A347"/>
                </a:solidFill>
                <a:latin typeface="Arial" panose="020B0604020202020204" pitchFamily="34" charset="0"/>
              </a:rPr>
              <a:t>•</a:t>
            </a:r>
            <a:r>
              <a:rPr lang="fr-FR" sz="1125" dirty="0">
                <a:solidFill>
                  <a:srgbClr val="F7A347"/>
                </a:solidFill>
                <a:latin typeface="Arial" panose="020B0604020202020204" pitchFamily="34" charset="0"/>
              </a:rPr>
              <a:t> ML23.1 – Organiser une réponse communautaire internationale </a:t>
            </a:r>
            <a:endParaRPr lang="fr-FR" sz="1125" dirty="0">
              <a:solidFill>
                <a:srgbClr val="F7A347"/>
              </a:solidFill>
            </a:endParaRPr>
          </a:p>
        </p:txBody>
      </p:sp>
      <p:sp>
        <p:nvSpPr>
          <p:cNvPr id="4" name="ZoneTexte 3">
            <a:extLst>
              <a:ext uri="{FF2B5EF4-FFF2-40B4-BE49-F238E27FC236}">
                <a16:creationId xmlns:a16="http://schemas.microsoft.com/office/drawing/2014/main" id="{9E274949-7A11-A589-2BFB-0CF626813EB2}"/>
              </a:ext>
            </a:extLst>
          </p:cNvPr>
          <p:cNvSpPr txBox="1"/>
          <p:nvPr/>
        </p:nvSpPr>
        <p:spPr>
          <a:xfrm>
            <a:off x="905389" y="3607317"/>
            <a:ext cx="5741574" cy="842538"/>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Mercredi 17 avril 2024</a:t>
            </a:r>
          </a:p>
          <a:p>
            <a:r>
              <a:rPr lang="fr-FR" sz="1125" b="1" dirty="0">
                <a:solidFill>
                  <a:srgbClr val="F7A347"/>
                </a:solidFill>
                <a:latin typeface="Arial" panose="020B0604020202020204" pitchFamily="34" charset="0"/>
              </a:rPr>
              <a:t>10h30</a:t>
            </a:r>
            <a:r>
              <a:rPr lang="fr-FR" sz="1125" dirty="0">
                <a:solidFill>
                  <a:srgbClr val="F7A347"/>
                </a:solidFill>
                <a:latin typeface="Arial" panose="020B0604020202020204" pitchFamily="34" charset="0"/>
              </a:rPr>
              <a:t> </a:t>
            </a:r>
            <a:r>
              <a:rPr lang="fr-FR" sz="1125" b="1" dirty="0">
                <a:solidFill>
                  <a:srgbClr val="F7A347"/>
                </a:solidFill>
                <a:latin typeface="Arial" panose="020B0604020202020204" pitchFamily="34" charset="0"/>
              </a:rPr>
              <a:t>•</a:t>
            </a:r>
            <a:r>
              <a:rPr lang="fr-FR" sz="1125" dirty="0">
                <a:solidFill>
                  <a:srgbClr val="F7A347"/>
                </a:solidFill>
                <a:latin typeface="Arial" panose="020B0604020202020204" pitchFamily="34" charset="0"/>
              </a:rPr>
              <a:t> Modération SP02 - </a:t>
            </a:r>
            <a:r>
              <a:rPr lang="fr-FR" sz="1130" i="0" dirty="0">
                <a:solidFill>
                  <a:srgbClr val="F7A347"/>
                </a:solidFill>
                <a:effectLst/>
                <a:latin typeface="Arial" panose="020B0604020202020204" pitchFamily="34" charset="0"/>
              </a:rPr>
              <a:t>Santé publique et sciences sociales 1 - Engagement communautaire et soins</a:t>
            </a:r>
          </a:p>
          <a:p>
            <a:endParaRPr lang="fr-FR" sz="1125" dirty="0">
              <a:solidFill>
                <a:srgbClr val="F7A347"/>
              </a:solidFill>
            </a:endParaRPr>
          </a:p>
        </p:txBody>
      </p:sp>
    </p:spTree>
    <p:extLst>
      <p:ext uri="{BB962C8B-B14F-4D97-AF65-F5344CB8AC3E}">
        <p14:creationId xmlns:p14="http://schemas.microsoft.com/office/powerpoint/2010/main" val="2300258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8D9B2-2D2F-40A2-97E2-E4156F461252}"/>
              </a:ext>
            </a:extLst>
          </p:cNvPr>
          <p:cNvSpPr>
            <a:spLocks noGrp="1"/>
          </p:cNvSpPr>
          <p:nvPr>
            <p:ph type="ctrTitle"/>
          </p:nvPr>
        </p:nvSpPr>
        <p:spPr>
          <a:xfrm>
            <a:off x="1775957" y="2167228"/>
            <a:ext cx="4007757" cy="1358622"/>
          </a:xfrm>
        </p:spPr>
        <p:txBody>
          <a:bodyPr>
            <a:normAutofit/>
          </a:bodyPr>
          <a:lstStyle/>
          <a:p>
            <a:r>
              <a:rPr lang="fr-FR" sz="3375" b="1" dirty="0">
                <a:solidFill>
                  <a:srgbClr val="18301A"/>
                </a:solidFill>
                <a:latin typeface="Arial" panose="020B0604020202020204" pitchFamily="34" charset="0"/>
                <a:cs typeface="Arial" panose="020B0604020202020204" pitchFamily="34" charset="0"/>
              </a:rPr>
              <a:t>Frédéric </a:t>
            </a:r>
            <a:br>
              <a:rPr lang="fr-FR" sz="3375" b="1" dirty="0">
                <a:solidFill>
                  <a:srgbClr val="18301A"/>
                </a:solidFill>
                <a:latin typeface="Arial" panose="020B0604020202020204" pitchFamily="34" charset="0"/>
                <a:cs typeface="Arial" panose="020B0604020202020204" pitchFamily="34" charset="0"/>
              </a:rPr>
            </a:br>
            <a:r>
              <a:rPr lang="fr-FR" sz="3375" b="1" dirty="0">
                <a:solidFill>
                  <a:srgbClr val="18301A"/>
                </a:solidFill>
                <a:latin typeface="Arial" panose="020B0604020202020204" pitchFamily="34" charset="0"/>
                <a:cs typeface="Arial" panose="020B0604020202020204" pitchFamily="34" charset="0"/>
              </a:rPr>
              <a:t>LE GAL</a:t>
            </a:r>
          </a:p>
        </p:txBody>
      </p:sp>
      <p:sp>
        <p:nvSpPr>
          <p:cNvPr id="3" name="Sous-titre 2">
            <a:extLst>
              <a:ext uri="{FF2B5EF4-FFF2-40B4-BE49-F238E27FC236}">
                <a16:creationId xmlns:a16="http://schemas.microsoft.com/office/drawing/2014/main" id="{D9A4EC38-3362-463E-8D51-3E5C89020CFD}"/>
              </a:ext>
            </a:extLst>
          </p:cNvPr>
          <p:cNvSpPr>
            <a:spLocks noGrp="1"/>
          </p:cNvSpPr>
          <p:nvPr>
            <p:ph type="subTitle" idx="1"/>
          </p:nvPr>
        </p:nvSpPr>
        <p:spPr>
          <a:xfrm>
            <a:off x="909050" y="4344460"/>
            <a:ext cx="5741574" cy="4663820"/>
          </a:xfrm>
        </p:spPr>
        <p:txBody>
          <a:bodyPr>
            <a:normAutofit/>
          </a:bodyPr>
          <a:lstStyle/>
          <a:p>
            <a:pPr algn="just">
              <a:lnSpc>
                <a:spcPct val="107000"/>
              </a:lnSpc>
              <a:spcAft>
                <a:spcPts val="450"/>
              </a:spcAft>
            </a:pPr>
            <a:r>
              <a:rPr lang="fr-FR" sz="1200" dirty="0">
                <a:latin typeface="Arial" panose="020B0604020202020204" pitchFamily="34" charset="0"/>
                <a:cs typeface="Arial" panose="020B0604020202020204" pitchFamily="34" charset="0"/>
              </a:rPr>
              <a:t>Docteur en Biologie Moléculaire (PhD-HDR) spécialisé en épidémiologie et génétique des pathogènes au sein du Groupe Hospitalo-Universitaire de Paris Seine-St-Denis sur un poste d’Ingénieur en Biologie. Également chercheur dans l’unité INSERM U955 de l’Hôpital H. Mondor à Créteil, je travaille depuis plus de 30 ans sur le Virus de l’Hépatite Delta (VHD) en tant que responsable adjoint du Centre National de Référence de l’Hépatite Delta en France. Grâce à de très nombreuses collaborations, principalement avec des pays d’Afrique Sub-saharienne, j’ai pu constituer la plus grande collection génétique mondiale du VHD avec près de 5000 souches caractérisées et conservées dans nos laboratoires. Ainsi, mes travaux ont été principalement dédiés à décrire l’épidémiologie mondiale et variabilité génétique de ce virus aboutissant récemment à la découverte de la date et du lieu de l’origine du VHD chez l’homme.  </a:t>
            </a:r>
            <a:endParaRPr lang="fr-FR" sz="1200" dirty="0">
              <a:solidFill>
                <a:srgbClr val="18301A"/>
              </a:solidFill>
              <a:latin typeface="Arial" panose="020B0604020202020204" pitchFamily="34" charset="0"/>
              <a:ea typeface="Calibri" panose="020F0502020204030204" pitchFamily="34" charset="0"/>
              <a:cs typeface="Arial" panose="020B0604020202020204" pitchFamily="34" charset="0"/>
            </a:endParaRPr>
          </a:p>
        </p:txBody>
      </p:sp>
      <p:sp>
        <p:nvSpPr>
          <p:cNvPr id="11" name="Triangle rectangle 10">
            <a:extLst>
              <a:ext uri="{FF2B5EF4-FFF2-40B4-BE49-F238E27FC236}">
                <a16:creationId xmlns:a16="http://schemas.microsoft.com/office/drawing/2014/main" id="{856702C0-4A43-41DF-86EE-C85C2DEB55A2}"/>
              </a:ext>
            </a:extLst>
          </p:cNvPr>
          <p:cNvSpPr/>
          <p:nvPr/>
        </p:nvSpPr>
        <p:spPr>
          <a:xfrm flipV="1">
            <a:off x="268497" y="773901"/>
            <a:ext cx="7283240" cy="1522837"/>
          </a:xfrm>
          <a:prstGeom prst="rtTriangle">
            <a:avLst/>
          </a:prstGeom>
          <a:solidFill>
            <a:srgbClr val="F7941D"/>
          </a:solidFill>
          <a:ln>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7" name="Triangle rectangle 6">
            <a:extLst>
              <a:ext uri="{FF2B5EF4-FFF2-40B4-BE49-F238E27FC236}">
                <a16:creationId xmlns:a16="http://schemas.microsoft.com/office/drawing/2014/main" id="{B2076707-A22F-46B8-924A-7BC2F108F63F}"/>
              </a:ext>
            </a:extLst>
          </p:cNvPr>
          <p:cNvSpPr/>
          <p:nvPr/>
        </p:nvSpPr>
        <p:spPr>
          <a:xfrm flipV="1">
            <a:off x="268497" y="745236"/>
            <a:ext cx="5839742" cy="1042116"/>
          </a:xfrm>
          <a:prstGeom prst="rtTriangle">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8" name="ZoneTexte 7">
            <a:extLst>
              <a:ext uri="{FF2B5EF4-FFF2-40B4-BE49-F238E27FC236}">
                <a16:creationId xmlns:a16="http://schemas.microsoft.com/office/drawing/2014/main" id="{73390343-705C-4E7F-8D18-7207F5BD1A4F}"/>
              </a:ext>
            </a:extLst>
          </p:cNvPr>
          <p:cNvSpPr txBox="1"/>
          <p:nvPr/>
        </p:nvSpPr>
        <p:spPr>
          <a:xfrm>
            <a:off x="909050" y="3648698"/>
            <a:ext cx="5741574" cy="473206"/>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Mercredi 17 avril 2024</a:t>
            </a:r>
          </a:p>
          <a:p>
            <a:r>
              <a:rPr lang="fr-FR" sz="1125" b="1" dirty="0">
                <a:solidFill>
                  <a:srgbClr val="F7A347"/>
                </a:solidFill>
                <a:latin typeface="Arial" panose="020B0604020202020204" pitchFamily="34" charset="0"/>
              </a:rPr>
              <a:t>15h00 • </a:t>
            </a:r>
            <a:r>
              <a:rPr lang="fr-FR" sz="1125" dirty="0">
                <a:solidFill>
                  <a:srgbClr val="F7A347"/>
                </a:solidFill>
                <a:latin typeface="Arial" panose="020B0604020202020204" pitchFamily="34" charset="0"/>
              </a:rPr>
              <a:t>ML9.1 - Situation de l’hépatite Delta en Afrique </a:t>
            </a:r>
            <a:endParaRPr lang="fr-FR" sz="1125" dirty="0">
              <a:solidFill>
                <a:srgbClr val="F7A347"/>
              </a:solidFill>
            </a:endParaRPr>
          </a:p>
        </p:txBody>
      </p:sp>
      <p:pic>
        <p:nvPicPr>
          <p:cNvPr id="9" name="Image 8">
            <a:extLst>
              <a:ext uri="{FF2B5EF4-FFF2-40B4-BE49-F238E27FC236}">
                <a16:creationId xmlns:a16="http://schemas.microsoft.com/office/drawing/2014/main" id="{A12001C0-8C02-53C9-6615-6B93E4DADF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10" name="Image 9" descr="Une image contenant texte&#10;&#10;Description générée automatiquement">
            <a:extLst>
              <a:ext uri="{FF2B5EF4-FFF2-40B4-BE49-F238E27FC236}">
                <a16:creationId xmlns:a16="http://schemas.microsoft.com/office/drawing/2014/main" id="{5E19493F-82D9-FF3A-1F98-BD3FF064F5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46"/>
            <a:ext cx="7559675" cy="2362398"/>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pic>
      <p:sp>
        <p:nvSpPr>
          <p:cNvPr id="5" name="Ellipse 4">
            <a:extLst>
              <a:ext uri="{FF2B5EF4-FFF2-40B4-BE49-F238E27FC236}">
                <a16:creationId xmlns:a16="http://schemas.microsoft.com/office/drawing/2014/main" id="{23B91C37-8A77-FB1B-EBC8-9D567D183E1F}"/>
              </a:ext>
            </a:extLst>
          </p:cNvPr>
          <p:cNvSpPr/>
          <p:nvPr/>
        </p:nvSpPr>
        <p:spPr>
          <a:xfrm>
            <a:off x="5016381" y="151338"/>
            <a:ext cx="1975870" cy="2045429"/>
          </a:xfrm>
          <a:prstGeom prst="ellipse">
            <a:avLst/>
          </a:prstGeom>
          <a:blipFill dpi="0" rotWithShape="1">
            <a:blip r:embed="rId5">
              <a:extLst>
                <a:ext uri="{28A0092B-C50C-407E-A947-70E740481C1C}">
                  <a14:useLocalDpi xmlns:a14="http://schemas.microsoft.com/office/drawing/2010/main" val="0"/>
                </a:ext>
              </a:extLst>
            </a:blip>
            <a:srcRect/>
            <a:stretch>
              <a:fillRect t="-15300" b="-24320"/>
            </a:stretch>
          </a:blip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dirty="0"/>
          </a:p>
        </p:txBody>
      </p:sp>
    </p:spTree>
    <p:extLst>
      <p:ext uri="{BB962C8B-B14F-4D97-AF65-F5344CB8AC3E}">
        <p14:creationId xmlns:p14="http://schemas.microsoft.com/office/powerpoint/2010/main" val="2897927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8D9B2-2D2F-40A2-97E2-E4156F461252}"/>
              </a:ext>
            </a:extLst>
          </p:cNvPr>
          <p:cNvSpPr>
            <a:spLocks noGrp="1"/>
          </p:cNvSpPr>
          <p:nvPr>
            <p:ph type="ctrTitle"/>
          </p:nvPr>
        </p:nvSpPr>
        <p:spPr>
          <a:xfrm>
            <a:off x="1775957" y="2167228"/>
            <a:ext cx="4007757" cy="1358622"/>
          </a:xfrm>
        </p:spPr>
        <p:txBody>
          <a:bodyPr>
            <a:normAutofit/>
          </a:bodyPr>
          <a:lstStyle/>
          <a:p>
            <a:r>
              <a:rPr lang="fr-FR" sz="3375" b="1" dirty="0">
                <a:solidFill>
                  <a:srgbClr val="18301A"/>
                </a:solidFill>
                <a:latin typeface="Arial" panose="020B0604020202020204" pitchFamily="34" charset="0"/>
                <a:cs typeface="Arial" panose="020B0604020202020204" pitchFamily="34" charset="0"/>
              </a:rPr>
              <a:t>Jean-Daniel LELIEVRE</a:t>
            </a:r>
          </a:p>
        </p:txBody>
      </p:sp>
      <p:sp>
        <p:nvSpPr>
          <p:cNvPr id="3" name="Sous-titre 2">
            <a:extLst>
              <a:ext uri="{FF2B5EF4-FFF2-40B4-BE49-F238E27FC236}">
                <a16:creationId xmlns:a16="http://schemas.microsoft.com/office/drawing/2014/main" id="{D9A4EC38-3362-463E-8D51-3E5C89020CFD}"/>
              </a:ext>
            </a:extLst>
          </p:cNvPr>
          <p:cNvSpPr>
            <a:spLocks noGrp="1"/>
          </p:cNvSpPr>
          <p:nvPr>
            <p:ph type="subTitle" idx="1"/>
          </p:nvPr>
        </p:nvSpPr>
        <p:spPr>
          <a:xfrm>
            <a:off x="909050" y="4394297"/>
            <a:ext cx="5741574" cy="4663820"/>
          </a:xfrm>
        </p:spPr>
        <p:txBody>
          <a:bodyPr>
            <a:normAutofit/>
          </a:bodyPr>
          <a:lstStyle/>
          <a:p>
            <a:pPr algn="just">
              <a:lnSpc>
                <a:spcPct val="107000"/>
              </a:lnSpc>
              <a:spcAft>
                <a:spcPts val="450"/>
              </a:spcAft>
            </a:pPr>
            <a:r>
              <a:rPr lang="fr-FR" sz="1200" b="0" i="0" dirty="0">
                <a:solidFill>
                  <a:srgbClr val="000000"/>
                </a:solidFill>
                <a:effectLst/>
                <a:latin typeface="Arial" panose="020B0604020202020204" pitchFamily="34" charset="0"/>
                <a:cs typeface="Arial" panose="020B0604020202020204" pitchFamily="34" charset="0"/>
              </a:rPr>
              <a:t>Le professeur Jean-Daniel Lelièvre est professeur d'immunologie à la Faculté de Médecine de Créteil et médecin au CHU Henri Mondor. Depuis plusieurs années, son activité de recherche et d'expertise est entrée sur le domaine de la vaccinologie. Il est responsable du département clinique du VRI (Vaccine </a:t>
            </a:r>
            <a:r>
              <a:rPr lang="fr-FR" sz="1200" b="0" i="0" dirty="0" err="1">
                <a:solidFill>
                  <a:srgbClr val="000000"/>
                </a:solidFill>
                <a:effectLst/>
                <a:latin typeface="Arial" panose="020B0604020202020204" pitchFamily="34" charset="0"/>
                <a:cs typeface="Arial" panose="020B0604020202020204" pitchFamily="34" charset="0"/>
              </a:rPr>
              <a:t>Research</a:t>
            </a:r>
            <a:r>
              <a:rPr lang="fr-FR" sz="1200" b="0" i="0" dirty="0">
                <a:solidFill>
                  <a:srgbClr val="000000"/>
                </a:solidFill>
                <a:effectLst/>
                <a:latin typeface="Arial" panose="020B0604020202020204" pitchFamily="34" charset="0"/>
                <a:cs typeface="Arial" panose="020B0604020202020204" pitchFamily="34" charset="0"/>
              </a:rPr>
              <a:t> Institute) et de l'EHVA (</a:t>
            </a:r>
            <a:r>
              <a:rPr lang="fr-FR" sz="1200" b="0" i="0" dirty="0" err="1">
                <a:solidFill>
                  <a:srgbClr val="000000"/>
                </a:solidFill>
                <a:effectLst/>
                <a:latin typeface="Arial" panose="020B0604020202020204" pitchFamily="34" charset="0"/>
                <a:cs typeface="Arial" panose="020B0604020202020204" pitchFamily="34" charset="0"/>
              </a:rPr>
              <a:t>European</a:t>
            </a:r>
            <a:r>
              <a:rPr lang="fr-FR" sz="1200" b="0" i="0" dirty="0">
                <a:solidFill>
                  <a:srgbClr val="000000"/>
                </a:solidFill>
                <a:effectLst/>
                <a:latin typeface="Arial" panose="020B0604020202020204" pitchFamily="34" charset="0"/>
                <a:cs typeface="Arial" panose="020B0604020202020204" pitchFamily="34" charset="0"/>
              </a:rPr>
              <a:t> HIV Vaccine Alliance), qui visent tous deux à promouvoir une approche globale du développement d'un vaccin anti VIH. </a:t>
            </a:r>
          </a:p>
          <a:p>
            <a:pPr algn="just">
              <a:lnSpc>
                <a:spcPct val="107000"/>
              </a:lnSpc>
              <a:spcAft>
                <a:spcPts val="450"/>
              </a:spcAft>
            </a:pPr>
            <a:r>
              <a:rPr lang="fr-FR" sz="1200" b="0" i="0" dirty="0">
                <a:solidFill>
                  <a:srgbClr val="000000"/>
                </a:solidFill>
                <a:effectLst/>
                <a:latin typeface="Arial" panose="020B0604020202020204" pitchFamily="34" charset="0"/>
                <a:cs typeface="Arial" panose="020B0604020202020204" pitchFamily="34" charset="0"/>
              </a:rPr>
              <a:t>Ses activités dans le domaine des vaccins comprennent la responsabilité de WP au sein de différent projets européens (</a:t>
            </a:r>
            <a:r>
              <a:rPr lang="fr-FR" sz="1200" b="0" i="0" dirty="0" err="1">
                <a:solidFill>
                  <a:srgbClr val="000000"/>
                </a:solidFill>
                <a:effectLst/>
                <a:latin typeface="Arial" panose="020B0604020202020204" pitchFamily="34" charset="0"/>
                <a:cs typeface="Arial" panose="020B0604020202020204" pitchFamily="34" charset="0"/>
              </a:rPr>
              <a:t>European</a:t>
            </a:r>
            <a:r>
              <a:rPr lang="fr-FR" sz="1200" b="0" i="0" dirty="0">
                <a:solidFill>
                  <a:srgbClr val="000000"/>
                </a:solidFill>
                <a:effectLst/>
                <a:latin typeface="Arial" panose="020B0604020202020204" pitchFamily="34" charset="0"/>
                <a:cs typeface="Arial" panose="020B0604020202020204" pitchFamily="34" charset="0"/>
              </a:rPr>
              <a:t> Joint Action on Vaccination - </a:t>
            </a:r>
            <a:r>
              <a:rPr lang="fr-FR" sz="1200" b="0" i="0" dirty="0" err="1">
                <a:solidFill>
                  <a:srgbClr val="000000"/>
                </a:solidFill>
                <a:effectLst/>
                <a:latin typeface="Arial" panose="020B0604020202020204" pitchFamily="34" charset="0"/>
                <a:cs typeface="Arial" panose="020B0604020202020204" pitchFamily="34" charset="0"/>
              </a:rPr>
              <a:t>Vaccelerate</a:t>
            </a:r>
            <a:r>
              <a:rPr lang="fr-FR" sz="1200" b="0" i="0" dirty="0">
                <a:solidFill>
                  <a:srgbClr val="000000"/>
                </a:solidFill>
                <a:effectLst/>
                <a:latin typeface="Arial" panose="020B0604020202020204" pitchFamily="34" charset="0"/>
                <a:cs typeface="Arial" panose="020B0604020202020204" pitchFamily="34" charset="0"/>
              </a:rPr>
              <a:t> (consacré au vaccin COVID19), ainsi que des activités d'expertise nationales (NITAG français) et internationales (OMS, EMA). Il a été enfin directeur de la Global HIV Vaccine Alliance de l’IAS.</a:t>
            </a:r>
            <a:endParaRPr lang="fr-FR" sz="1200" dirty="0">
              <a:solidFill>
                <a:srgbClr val="192E1B"/>
              </a:solidFill>
              <a:latin typeface="Arial" panose="020B0604020202020204" pitchFamily="34" charset="0"/>
              <a:ea typeface="Calibri" panose="020F0502020204030204" pitchFamily="34" charset="0"/>
              <a:cs typeface="Arial" panose="020B0604020202020204" pitchFamily="34" charset="0"/>
            </a:endParaRPr>
          </a:p>
        </p:txBody>
      </p:sp>
      <p:sp>
        <p:nvSpPr>
          <p:cNvPr id="11" name="Triangle rectangle 10">
            <a:extLst>
              <a:ext uri="{FF2B5EF4-FFF2-40B4-BE49-F238E27FC236}">
                <a16:creationId xmlns:a16="http://schemas.microsoft.com/office/drawing/2014/main" id="{856702C0-4A43-41DF-86EE-C85C2DEB55A2}"/>
              </a:ext>
            </a:extLst>
          </p:cNvPr>
          <p:cNvSpPr/>
          <p:nvPr/>
        </p:nvSpPr>
        <p:spPr>
          <a:xfrm flipV="1">
            <a:off x="268497" y="773901"/>
            <a:ext cx="7283240" cy="1522837"/>
          </a:xfrm>
          <a:prstGeom prst="rtTriangle">
            <a:avLst/>
          </a:prstGeom>
          <a:solidFill>
            <a:srgbClr val="F7941D"/>
          </a:solidFill>
          <a:ln>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7" name="Triangle rectangle 6">
            <a:extLst>
              <a:ext uri="{FF2B5EF4-FFF2-40B4-BE49-F238E27FC236}">
                <a16:creationId xmlns:a16="http://schemas.microsoft.com/office/drawing/2014/main" id="{B2076707-A22F-46B8-924A-7BC2F108F63F}"/>
              </a:ext>
            </a:extLst>
          </p:cNvPr>
          <p:cNvSpPr/>
          <p:nvPr/>
        </p:nvSpPr>
        <p:spPr>
          <a:xfrm flipV="1">
            <a:off x="268497" y="745236"/>
            <a:ext cx="5839742" cy="1042116"/>
          </a:xfrm>
          <a:prstGeom prst="rtTriangle">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8" name="ZoneTexte 7">
            <a:extLst>
              <a:ext uri="{FF2B5EF4-FFF2-40B4-BE49-F238E27FC236}">
                <a16:creationId xmlns:a16="http://schemas.microsoft.com/office/drawing/2014/main" id="{73390343-705C-4E7F-8D18-7207F5BD1A4F}"/>
              </a:ext>
            </a:extLst>
          </p:cNvPr>
          <p:cNvSpPr txBox="1"/>
          <p:nvPr/>
        </p:nvSpPr>
        <p:spPr>
          <a:xfrm>
            <a:off x="909050" y="3669123"/>
            <a:ext cx="5910850" cy="473206"/>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Mercredi 17 avril 2024</a:t>
            </a:r>
          </a:p>
          <a:p>
            <a:r>
              <a:rPr lang="fr-FR" sz="1125" b="1" dirty="0">
                <a:solidFill>
                  <a:srgbClr val="F7A347"/>
                </a:solidFill>
                <a:latin typeface="Arial" panose="020B0604020202020204" pitchFamily="34" charset="0"/>
              </a:rPr>
              <a:t>09h00 • </a:t>
            </a:r>
            <a:r>
              <a:rPr lang="fr-FR" sz="1125" dirty="0">
                <a:solidFill>
                  <a:srgbClr val="F7A347"/>
                </a:solidFill>
                <a:latin typeface="Arial" panose="020B0604020202020204" pitchFamily="34" charset="0"/>
              </a:rPr>
              <a:t>Session Plénière 1 - Vaccinations antivirales en 2024 : les succès et les échecs</a:t>
            </a:r>
          </a:p>
        </p:txBody>
      </p:sp>
      <p:pic>
        <p:nvPicPr>
          <p:cNvPr id="9" name="Image 8">
            <a:extLst>
              <a:ext uri="{FF2B5EF4-FFF2-40B4-BE49-F238E27FC236}">
                <a16:creationId xmlns:a16="http://schemas.microsoft.com/office/drawing/2014/main" id="{A39ED24D-A0BE-B26F-CC11-3E761046A7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10" name="Image 9" descr="Une image contenant texte&#10;&#10;Description générée automatiquement">
            <a:extLst>
              <a:ext uri="{FF2B5EF4-FFF2-40B4-BE49-F238E27FC236}">
                <a16:creationId xmlns:a16="http://schemas.microsoft.com/office/drawing/2014/main" id="{84775429-119D-BA3E-FC02-FD37C0680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46"/>
            <a:ext cx="7559675" cy="2362398"/>
          </a:xfrm>
          <a:prstGeom prst="rect">
            <a:avLst/>
          </a:prstGeom>
        </p:spPr>
      </p:pic>
      <p:sp>
        <p:nvSpPr>
          <p:cNvPr id="12" name="Ellipse 11">
            <a:extLst>
              <a:ext uri="{FF2B5EF4-FFF2-40B4-BE49-F238E27FC236}">
                <a16:creationId xmlns:a16="http://schemas.microsoft.com/office/drawing/2014/main" id="{038E925A-22F1-8DDF-4E3F-950A84127833}"/>
              </a:ext>
            </a:extLst>
          </p:cNvPr>
          <p:cNvSpPr/>
          <p:nvPr/>
        </p:nvSpPr>
        <p:spPr>
          <a:xfrm>
            <a:off x="4958866" y="186975"/>
            <a:ext cx="1991000" cy="2045429"/>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dirty="0"/>
          </a:p>
        </p:txBody>
      </p:sp>
    </p:spTree>
    <p:extLst>
      <p:ext uri="{BB962C8B-B14F-4D97-AF65-F5344CB8AC3E}">
        <p14:creationId xmlns:p14="http://schemas.microsoft.com/office/powerpoint/2010/main" val="3593137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8D9B2-2D2F-40A2-97E2-E4156F461252}"/>
              </a:ext>
            </a:extLst>
          </p:cNvPr>
          <p:cNvSpPr>
            <a:spLocks noGrp="1"/>
          </p:cNvSpPr>
          <p:nvPr>
            <p:ph type="ctrTitle"/>
          </p:nvPr>
        </p:nvSpPr>
        <p:spPr>
          <a:xfrm>
            <a:off x="1775957" y="2127097"/>
            <a:ext cx="4007757" cy="1358622"/>
          </a:xfrm>
        </p:spPr>
        <p:txBody>
          <a:bodyPr>
            <a:normAutofit/>
          </a:bodyPr>
          <a:lstStyle/>
          <a:p>
            <a:r>
              <a:rPr lang="fr-FR" sz="3375" b="1" dirty="0">
                <a:solidFill>
                  <a:srgbClr val="18301A"/>
                </a:solidFill>
                <a:latin typeface="Arial" panose="020B0604020202020204" pitchFamily="34" charset="0"/>
                <a:cs typeface="Arial" panose="020B0604020202020204" pitchFamily="34" charset="0"/>
              </a:rPr>
              <a:t>Françoise </a:t>
            </a:r>
            <a:br>
              <a:rPr lang="fr-FR" sz="3375" b="1" dirty="0">
                <a:solidFill>
                  <a:srgbClr val="18301A"/>
                </a:solidFill>
                <a:latin typeface="Arial" panose="020B0604020202020204" pitchFamily="34" charset="0"/>
                <a:cs typeface="Arial" panose="020B0604020202020204" pitchFamily="34" charset="0"/>
              </a:rPr>
            </a:br>
            <a:r>
              <a:rPr lang="fr-FR" sz="3375" b="1" dirty="0">
                <a:solidFill>
                  <a:srgbClr val="18301A"/>
                </a:solidFill>
                <a:latin typeface="Arial" panose="020B0604020202020204" pitchFamily="34" charset="0"/>
                <a:cs typeface="Arial" panose="020B0604020202020204" pitchFamily="34" charset="0"/>
              </a:rPr>
              <a:t>LINARD</a:t>
            </a:r>
          </a:p>
        </p:txBody>
      </p:sp>
      <p:sp>
        <p:nvSpPr>
          <p:cNvPr id="3" name="Sous-titre 2">
            <a:extLst>
              <a:ext uri="{FF2B5EF4-FFF2-40B4-BE49-F238E27FC236}">
                <a16:creationId xmlns:a16="http://schemas.microsoft.com/office/drawing/2014/main" id="{D9A4EC38-3362-463E-8D51-3E5C89020CFD}"/>
              </a:ext>
            </a:extLst>
          </p:cNvPr>
          <p:cNvSpPr>
            <a:spLocks noGrp="1"/>
          </p:cNvSpPr>
          <p:nvPr>
            <p:ph type="subTitle" idx="1"/>
          </p:nvPr>
        </p:nvSpPr>
        <p:spPr>
          <a:xfrm>
            <a:off x="909048" y="4899295"/>
            <a:ext cx="5741574" cy="4663820"/>
          </a:xfrm>
        </p:spPr>
        <p:txBody>
          <a:bodyPr>
            <a:normAutofit/>
          </a:bodyPr>
          <a:lstStyle/>
          <a:p>
            <a:pPr algn="just">
              <a:lnSpc>
                <a:spcPct val="115000"/>
              </a:lnSpc>
              <a:spcAft>
                <a:spcPts val="563"/>
              </a:spcAft>
            </a:pPr>
            <a:r>
              <a:rPr lang="fr-FR" sz="1200" dirty="0">
                <a:solidFill>
                  <a:srgbClr val="192E1B"/>
                </a:solidFill>
                <a:latin typeface="Arial" panose="020B0604020202020204" pitchFamily="34" charset="0"/>
                <a:ea typeface="Calibri" panose="020F0502020204030204" pitchFamily="34" charset="0"/>
                <a:cs typeface="Arial" panose="020B0604020202020204" pitchFamily="34" charset="0"/>
              </a:rPr>
              <a:t>Psychiatre- psychanalyste le docteur Françoise Linard prend en charge des personnes vivant avec le VIH depuis les années 1990 dans deux services parisiens de maladies infectieuses. </a:t>
            </a:r>
          </a:p>
          <a:p>
            <a:pPr algn="just">
              <a:lnSpc>
                <a:spcPct val="115000"/>
              </a:lnSpc>
              <a:spcAft>
                <a:spcPts val="563"/>
              </a:spcAft>
            </a:pPr>
            <a:r>
              <a:rPr lang="fr-FR" sz="1200" dirty="0">
                <a:solidFill>
                  <a:srgbClr val="192E1B"/>
                </a:solidFill>
                <a:latin typeface="Arial" panose="020B0604020202020204" pitchFamily="34" charset="0"/>
                <a:ea typeface="Calibri" panose="020F0502020204030204" pitchFamily="34" charset="0"/>
                <a:cs typeface="Arial" panose="020B0604020202020204" pitchFamily="34" charset="0"/>
              </a:rPr>
              <a:t>Elle est amenée aujourd'hui à travailler sur l'infection par le SARS-CoV-2 en particulier les situations de COVID long. Dans le cadre des échanges Sud Nord elle a enseigné pendant une quinzaine d’années en Afrique subsaharienne. </a:t>
            </a:r>
          </a:p>
          <a:p>
            <a:pPr algn="just">
              <a:lnSpc>
                <a:spcPct val="115000"/>
              </a:lnSpc>
              <a:spcAft>
                <a:spcPts val="563"/>
              </a:spcAft>
            </a:pPr>
            <a:r>
              <a:rPr lang="fr-FR" sz="1200" dirty="0">
                <a:solidFill>
                  <a:srgbClr val="192E1B"/>
                </a:solidFill>
                <a:latin typeface="Arial" panose="020B0604020202020204" pitchFamily="34" charset="0"/>
                <a:ea typeface="Calibri" panose="020F0502020204030204" pitchFamily="34" charset="0"/>
                <a:cs typeface="Arial" panose="020B0604020202020204" pitchFamily="34" charset="0"/>
              </a:rPr>
              <a:t>Elle a participé à divers projets de recherche et est l’auteur d’articles ou de chapitres d’ouvrages sur la psychiatrie et l’infection par le VIH</a:t>
            </a:r>
            <a:endParaRPr lang="fr-FR" sz="1200" dirty="0">
              <a:solidFill>
                <a:srgbClr val="192E1B"/>
              </a:solidFill>
              <a:latin typeface="Arial" panose="020B0604020202020204" pitchFamily="34" charset="0"/>
              <a:cs typeface="Arial" panose="020B0604020202020204" pitchFamily="34" charset="0"/>
            </a:endParaRPr>
          </a:p>
        </p:txBody>
      </p:sp>
      <p:sp>
        <p:nvSpPr>
          <p:cNvPr id="11" name="Triangle rectangle 10">
            <a:extLst>
              <a:ext uri="{FF2B5EF4-FFF2-40B4-BE49-F238E27FC236}">
                <a16:creationId xmlns:a16="http://schemas.microsoft.com/office/drawing/2014/main" id="{856702C0-4A43-41DF-86EE-C85C2DEB55A2}"/>
              </a:ext>
            </a:extLst>
          </p:cNvPr>
          <p:cNvSpPr/>
          <p:nvPr/>
        </p:nvSpPr>
        <p:spPr>
          <a:xfrm flipV="1">
            <a:off x="268497" y="773901"/>
            <a:ext cx="7283240" cy="1522837"/>
          </a:xfrm>
          <a:prstGeom prst="rtTriangle">
            <a:avLst/>
          </a:prstGeom>
          <a:solidFill>
            <a:srgbClr val="F7941D"/>
          </a:solidFill>
          <a:ln>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7" name="Triangle rectangle 6">
            <a:extLst>
              <a:ext uri="{FF2B5EF4-FFF2-40B4-BE49-F238E27FC236}">
                <a16:creationId xmlns:a16="http://schemas.microsoft.com/office/drawing/2014/main" id="{B2076707-A22F-46B8-924A-7BC2F108F63F}"/>
              </a:ext>
            </a:extLst>
          </p:cNvPr>
          <p:cNvSpPr/>
          <p:nvPr/>
        </p:nvSpPr>
        <p:spPr>
          <a:xfrm flipV="1">
            <a:off x="268497" y="745236"/>
            <a:ext cx="5839742" cy="1042116"/>
          </a:xfrm>
          <a:prstGeom prst="rtTriangle">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8" name="ZoneTexte 7">
            <a:extLst>
              <a:ext uri="{FF2B5EF4-FFF2-40B4-BE49-F238E27FC236}">
                <a16:creationId xmlns:a16="http://schemas.microsoft.com/office/drawing/2014/main" id="{73390343-705C-4E7F-8D18-7207F5BD1A4F}"/>
              </a:ext>
            </a:extLst>
          </p:cNvPr>
          <p:cNvSpPr txBox="1"/>
          <p:nvPr/>
        </p:nvSpPr>
        <p:spPr>
          <a:xfrm>
            <a:off x="909050" y="3648698"/>
            <a:ext cx="5741574" cy="484748"/>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Mercredi 17 avril 2024</a:t>
            </a:r>
          </a:p>
          <a:p>
            <a:r>
              <a:rPr lang="fr-FR" sz="1125" b="1" dirty="0">
                <a:solidFill>
                  <a:srgbClr val="F7A347"/>
                </a:solidFill>
                <a:latin typeface="Arial" panose="020B0604020202020204" pitchFamily="34" charset="0"/>
              </a:rPr>
              <a:t>10h30 • </a:t>
            </a:r>
            <a:r>
              <a:rPr lang="fr-FR" sz="1125" dirty="0">
                <a:solidFill>
                  <a:srgbClr val="F7A347"/>
                </a:solidFill>
                <a:latin typeface="Arial" panose="020B0604020202020204" pitchFamily="34" charset="0"/>
              </a:rPr>
              <a:t>ML3.1 – Auto-stigmatisation</a:t>
            </a:r>
          </a:p>
        </p:txBody>
      </p:sp>
      <p:sp>
        <p:nvSpPr>
          <p:cNvPr id="15" name="Ellipse 14">
            <a:extLst>
              <a:ext uri="{FF2B5EF4-FFF2-40B4-BE49-F238E27FC236}">
                <a16:creationId xmlns:a16="http://schemas.microsoft.com/office/drawing/2014/main" id="{912FAE16-57AD-458C-9125-C7470B851250}"/>
              </a:ext>
            </a:extLst>
          </p:cNvPr>
          <p:cNvSpPr/>
          <p:nvPr/>
        </p:nvSpPr>
        <p:spPr>
          <a:xfrm>
            <a:off x="1262629" y="1341099"/>
            <a:ext cx="1991000" cy="204542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pic>
        <p:nvPicPr>
          <p:cNvPr id="4" name="Image 3">
            <a:extLst>
              <a:ext uri="{FF2B5EF4-FFF2-40B4-BE49-F238E27FC236}">
                <a16:creationId xmlns:a16="http://schemas.microsoft.com/office/drawing/2014/main" id="{224F1C82-E1D9-B0EC-3844-7EB9CF2CFF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F8D81DA8-1DD4-3E1D-05BB-AA64F8899C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46"/>
            <a:ext cx="7559675" cy="2362398"/>
          </a:xfrm>
          <a:prstGeom prst="rect">
            <a:avLst/>
          </a:prstGeom>
        </p:spPr>
      </p:pic>
      <p:sp>
        <p:nvSpPr>
          <p:cNvPr id="9" name="Ellipse 8">
            <a:extLst>
              <a:ext uri="{FF2B5EF4-FFF2-40B4-BE49-F238E27FC236}">
                <a16:creationId xmlns:a16="http://schemas.microsoft.com/office/drawing/2014/main" id="{EF59585F-229C-2EEA-44F3-3AB7141C8B49}"/>
              </a:ext>
            </a:extLst>
          </p:cNvPr>
          <p:cNvSpPr/>
          <p:nvPr/>
        </p:nvSpPr>
        <p:spPr>
          <a:xfrm>
            <a:off x="4958866" y="186975"/>
            <a:ext cx="1991000" cy="2045429"/>
          </a:xfrm>
          <a:prstGeom prst="ellipse">
            <a:avLst/>
          </a:prstGeom>
          <a:no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pic>
        <p:nvPicPr>
          <p:cNvPr id="5" name="Image 4">
            <a:extLst>
              <a:ext uri="{FF2B5EF4-FFF2-40B4-BE49-F238E27FC236}">
                <a16:creationId xmlns:a16="http://schemas.microsoft.com/office/drawing/2014/main" id="{08F4D236-E41A-45DD-95FD-66745A67DEC5}"/>
              </a:ext>
            </a:extLst>
          </p:cNvPr>
          <p:cNvPicPr>
            <a:picLocks noChangeAspect="1"/>
          </p:cNvPicPr>
          <p:nvPr/>
        </p:nvPicPr>
        <p:blipFill rotWithShape="1">
          <a:blip r:embed="rId4">
            <a:extLst>
              <a:ext uri="{28A0092B-C50C-407E-A947-70E740481C1C}">
                <a14:useLocalDpi xmlns:a14="http://schemas.microsoft.com/office/drawing/2010/main" val="0"/>
              </a:ext>
            </a:extLst>
          </a:blip>
          <a:srcRect l="20583" t="9237" r="20583" b="2795"/>
          <a:stretch/>
        </p:blipFill>
        <p:spPr>
          <a:xfrm>
            <a:off x="4900778" y="195628"/>
            <a:ext cx="2107176" cy="2097120"/>
          </a:xfrm>
          <a:prstGeom prst="ellipse">
            <a:avLst/>
          </a:prstGeom>
          <a:ln>
            <a:noFill/>
          </a:ln>
          <a:effectLst>
            <a:softEdge rad="112500"/>
          </a:effectLst>
        </p:spPr>
      </p:pic>
      <p:sp>
        <p:nvSpPr>
          <p:cNvPr id="10" name="ZoneTexte 9">
            <a:extLst>
              <a:ext uri="{FF2B5EF4-FFF2-40B4-BE49-F238E27FC236}">
                <a16:creationId xmlns:a16="http://schemas.microsoft.com/office/drawing/2014/main" id="{89025CC1-ACD1-45CE-7E7E-DA653644025C}"/>
              </a:ext>
            </a:extLst>
          </p:cNvPr>
          <p:cNvSpPr txBox="1"/>
          <p:nvPr/>
        </p:nvSpPr>
        <p:spPr>
          <a:xfrm>
            <a:off x="909048" y="4227313"/>
            <a:ext cx="5741574" cy="484748"/>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Mercredi 17 avril 2024</a:t>
            </a:r>
          </a:p>
          <a:p>
            <a:r>
              <a:rPr lang="fr-FR" sz="1125" b="1" dirty="0">
                <a:solidFill>
                  <a:srgbClr val="F7A347"/>
                </a:solidFill>
                <a:latin typeface="Arial" panose="020B0604020202020204" pitchFamily="34" charset="0"/>
              </a:rPr>
              <a:t>15h00 • </a:t>
            </a:r>
            <a:r>
              <a:rPr lang="fr-FR" sz="1125" dirty="0">
                <a:solidFill>
                  <a:srgbClr val="F7A347"/>
                </a:solidFill>
                <a:latin typeface="Arial" panose="020B0604020202020204" pitchFamily="34" charset="0"/>
              </a:rPr>
              <a:t>ML10.1 - Santé mentale des jeunes / </a:t>
            </a:r>
            <a:r>
              <a:rPr lang="fr-FR" sz="1125" dirty="0" err="1">
                <a:solidFill>
                  <a:srgbClr val="F7A347"/>
                </a:solidFill>
                <a:latin typeface="Arial" panose="020B0604020202020204" pitchFamily="34" charset="0"/>
              </a:rPr>
              <a:t>Psychotraumatisme</a:t>
            </a:r>
            <a:endParaRPr lang="fr-FR" sz="1125" dirty="0">
              <a:solidFill>
                <a:srgbClr val="F7A347"/>
              </a:solidFill>
              <a:latin typeface="Arial" panose="020B0604020202020204" pitchFamily="34" charset="0"/>
            </a:endParaRPr>
          </a:p>
        </p:txBody>
      </p:sp>
    </p:spTree>
    <p:extLst>
      <p:ext uri="{BB962C8B-B14F-4D97-AF65-F5344CB8AC3E}">
        <p14:creationId xmlns:p14="http://schemas.microsoft.com/office/powerpoint/2010/main" val="1255423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50158-75EB-967B-63EC-76C5B1E318C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E8DDF3E-2248-FB1B-BC8F-4A02782FFBE4}"/>
              </a:ext>
            </a:extLst>
          </p:cNvPr>
          <p:cNvSpPr>
            <a:spLocks noGrp="1"/>
          </p:cNvSpPr>
          <p:nvPr>
            <p:ph type="ctrTitle"/>
          </p:nvPr>
        </p:nvSpPr>
        <p:spPr>
          <a:xfrm>
            <a:off x="1775957" y="2127097"/>
            <a:ext cx="4007757" cy="1358622"/>
          </a:xfrm>
        </p:spPr>
        <p:txBody>
          <a:bodyPr>
            <a:normAutofit/>
          </a:bodyPr>
          <a:lstStyle/>
          <a:p>
            <a:r>
              <a:rPr lang="fr-FR" sz="3375" b="1" dirty="0">
                <a:solidFill>
                  <a:srgbClr val="18301A"/>
                </a:solidFill>
                <a:latin typeface="Arial" panose="020B0604020202020204" pitchFamily="34" charset="0"/>
                <a:cs typeface="Arial" panose="020B0604020202020204" pitchFamily="34" charset="0"/>
              </a:rPr>
              <a:t>Charlotte</a:t>
            </a:r>
            <a:br>
              <a:rPr lang="fr-FR" sz="3375" b="1" dirty="0">
                <a:solidFill>
                  <a:srgbClr val="18301A"/>
                </a:solidFill>
                <a:latin typeface="Arial" panose="020B0604020202020204" pitchFamily="34" charset="0"/>
                <a:cs typeface="Arial" panose="020B0604020202020204" pitchFamily="34" charset="0"/>
              </a:rPr>
            </a:br>
            <a:r>
              <a:rPr lang="fr-FR" sz="3375" b="1" dirty="0">
                <a:solidFill>
                  <a:srgbClr val="18301A"/>
                </a:solidFill>
                <a:latin typeface="Arial" panose="020B0604020202020204" pitchFamily="34" charset="0"/>
                <a:cs typeface="Arial" panose="020B0604020202020204" pitchFamily="34" charset="0"/>
              </a:rPr>
              <a:t>MARTIN</a:t>
            </a:r>
          </a:p>
        </p:txBody>
      </p:sp>
      <p:sp>
        <p:nvSpPr>
          <p:cNvPr id="3" name="Sous-titre 2">
            <a:extLst>
              <a:ext uri="{FF2B5EF4-FFF2-40B4-BE49-F238E27FC236}">
                <a16:creationId xmlns:a16="http://schemas.microsoft.com/office/drawing/2014/main" id="{9E2B0E05-910C-90ED-5D9D-AC12D624EB16}"/>
              </a:ext>
            </a:extLst>
          </p:cNvPr>
          <p:cNvSpPr>
            <a:spLocks noGrp="1"/>
          </p:cNvSpPr>
          <p:nvPr>
            <p:ph type="subTitle" idx="1"/>
          </p:nvPr>
        </p:nvSpPr>
        <p:spPr>
          <a:xfrm>
            <a:off x="955778" y="4296425"/>
            <a:ext cx="5741574" cy="4663820"/>
          </a:xfrm>
        </p:spPr>
        <p:txBody>
          <a:bodyPr>
            <a:normAutofit/>
          </a:bodyPr>
          <a:lstStyle/>
          <a:p>
            <a:pPr algn="just">
              <a:lnSpc>
                <a:spcPct val="150000"/>
              </a:lnSpc>
              <a:spcAft>
                <a:spcPts val="800"/>
              </a:spcAft>
            </a:pPr>
            <a:r>
              <a:rPr lang="fr-BE" sz="1200" spc="-15" dirty="0">
                <a:effectLst/>
                <a:latin typeface="Arial" panose="020B0604020202020204" pitchFamily="34" charset="0"/>
                <a:ea typeface="Times New Roman" panose="02020603050405020304" pitchFamily="18" charset="0"/>
                <a:cs typeface="Arial" panose="020B0604020202020204" pitchFamily="34" charset="0"/>
              </a:rPr>
              <a:t>Charlotte Martin est spécialiste en Médecine Interne et Maladies Infectieuses. Elle a également une formation en Médecine Tropicale.</a:t>
            </a:r>
            <a:r>
              <a:rPr lang="fr-FR" sz="1200" dirty="0">
                <a:latin typeface="Arial" panose="020B0604020202020204" pitchFamily="34" charset="0"/>
                <a:ea typeface="Times New Roman" panose="02020603050405020304" pitchFamily="18" charset="0"/>
                <a:cs typeface="Arial" panose="020B0604020202020204" pitchFamily="34" charset="0"/>
              </a:rPr>
              <a:t> </a:t>
            </a:r>
            <a:r>
              <a:rPr lang="fr-BE" sz="1200" spc="-15" dirty="0">
                <a:effectLst/>
                <a:latin typeface="Arial" panose="020B0604020202020204" pitchFamily="34" charset="0"/>
                <a:ea typeface="Times New Roman" panose="02020603050405020304" pitchFamily="18" charset="0"/>
                <a:cs typeface="Arial" panose="020B0604020202020204" pitchFamily="34" charset="0"/>
              </a:rPr>
              <a:t>Elle travaille depuis 2009 au Service des Maladies Infectieuses du CHU Saint-Pierre à Bruxelles, où elle est Cheffe de Service depuis mars 2022. Elle est responsable du Centre MIA, qui regroupe entre autres le Centre de Référence VIH, le Centre de Dépistage VIH et la Clinique des IST. Elle est aussi responsable de la </a:t>
            </a:r>
            <a:r>
              <a:rPr lang="fr-BE" sz="1200" spc="-15" dirty="0" err="1">
                <a:effectLst/>
                <a:latin typeface="Arial" panose="020B0604020202020204" pitchFamily="34" charset="0"/>
                <a:ea typeface="Times New Roman" panose="02020603050405020304" pitchFamily="18" charset="0"/>
                <a:cs typeface="Arial" panose="020B0604020202020204" pitchFamily="34" charset="0"/>
              </a:rPr>
              <a:t>Travel</a:t>
            </a:r>
            <a:r>
              <a:rPr lang="fr-BE" sz="1200" spc="-15" dirty="0">
                <a:effectLst/>
                <a:latin typeface="Arial" panose="020B0604020202020204" pitchFamily="34" charset="0"/>
                <a:ea typeface="Times New Roman" panose="02020603050405020304" pitchFamily="18" charset="0"/>
                <a:cs typeface="Arial" panose="020B0604020202020204" pitchFamily="34" charset="0"/>
              </a:rPr>
              <a:t> &amp; Vaccine Clinic et de la consultation, créée à son initiative, de la préparation à l’immunodépression (</a:t>
            </a:r>
            <a:r>
              <a:rPr lang="fr-BE" sz="1200" spc="-15" dirty="0" err="1">
                <a:effectLst/>
                <a:latin typeface="Arial" panose="020B0604020202020204" pitchFamily="34" charset="0"/>
                <a:ea typeface="Times New Roman" panose="02020603050405020304" pitchFamily="18" charset="0"/>
                <a:cs typeface="Arial" panose="020B0604020202020204" pitchFamily="34" charset="0"/>
              </a:rPr>
              <a:t>ImmunoStart</a:t>
            </a:r>
            <a:r>
              <a:rPr lang="fr-BE" sz="1200" spc="-15" dirty="0">
                <a:effectLst/>
                <a:latin typeface="Arial" panose="020B0604020202020204" pitchFamily="34" charset="0"/>
                <a:ea typeface="Times New Roman" panose="02020603050405020304" pitchFamily="18" charset="0"/>
                <a:cs typeface="Arial" panose="020B0604020202020204" pitchFamily="34" charset="0"/>
              </a:rPr>
              <a:t>). Elle s’occupe du suivi médical de nombreux patients infectés par le VIH. Elle est Professeure du cours de Virologie Médicale à l’Université Libre de Bruxelles et est Maître de Stage pour les médecins spécialistes en formation en infectiologie.</a:t>
            </a:r>
            <a:r>
              <a:rPr lang="fr-FR" sz="1200" dirty="0">
                <a:latin typeface="Arial" panose="020B0604020202020204" pitchFamily="34" charset="0"/>
                <a:ea typeface="Times New Roman" panose="02020603050405020304" pitchFamily="18" charset="0"/>
                <a:cs typeface="Arial" panose="020B0604020202020204" pitchFamily="34" charset="0"/>
              </a:rPr>
              <a:t> </a:t>
            </a:r>
            <a:r>
              <a:rPr lang="fr-BE" sz="1200" spc="-15" dirty="0">
                <a:effectLst/>
                <a:latin typeface="Arial" panose="020B0604020202020204" pitchFamily="34" charset="0"/>
                <a:ea typeface="Times New Roman" panose="02020603050405020304" pitchFamily="18" charset="0"/>
                <a:cs typeface="Arial" panose="020B0604020202020204" pitchFamily="34" charset="0"/>
              </a:rPr>
              <a:t>Elle a rédigé une thèse de Doctorat sur l’impact de l’infection par le VIH sur la réponse vaccinale au vaccin contre la fièvre jaune.</a:t>
            </a:r>
            <a:r>
              <a:rPr lang="fr-FR" sz="1200" dirty="0">
                <a:latin typeface="Arial" panose="020B0604020202020204" pitchFamily="34" charset="0"/>
                <a:ea typeface="Times New Roman" panose="02020603050405020304" pitchFamily="18" charset="0"/>
                <a:cs typeface="Arial" panose="020B0604020202020204" pitchFamily="34" charset="0"/>
              </a:rPr>
              <a:t> </a:t>
            </a:r>
            <a:r>
              <a:rPr lang="fr-BE" sz="1200" spc="-15" dirty="0">
                <a:effectLst/>
                <a:latin typeface="Arial" panose="020B0604020202020204" pitchFamily="34" charset="0"/>
                <a:ea typeface="Times New Roman" panose="02020603050405020304" pitchFamily="18" charset="0"/>
                <a:cs typeface="Arial" panose="020B0604020202020204" pitchFamily="34" charset="0"/>
              </a:rPr>
              <a:t>Elle est experte au Conseil Supérieur de la Santé, groupe Vaccins. Elle est l’autrice de 50 publications et de 27 communications.</a:t>
            </a:r>
            <a:endParaRPr lang="fr-FR" sz="1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563"/>
              </a:spcAft>
            </a:pPr>
            <a:endParaRPr lang="fr-FR" sz="1200" dirty="0">
              <a:solidFill>
                <a:srgbClr val="192E1B"/>
              </a:solidFill>
              <a:latin typeface="Arial" panose="020B0604020202020204" pitchFamily="34" charset="0"/>
              <a:cs typeface="Arial" panose="020B0604020202020204" pitchFamily="34" charset="0"/>
            </a:endParaRPr>
          </a:p>
        </p:txBody>
      </p:sp>
      <p:sp>
        <p:nvSpPr>
          <p:cNvPr id="11" name="Triangle rectangle 10">
            <a:extLst>
              <a:ext uri="{FF2B5EF4-FFF2-40B4-BE49-F238E27FC236}">
                <a16:creationId xmlns:a16="http://schemas.microsoft.com/office/drawing/2014/main" id="{D1B5EE82-365A-1494-FABB-792519871B7B}"/>
              </a:ext>
            </a:extLst>
          </p:cNvPr>
          <p:cNvSpPr/>
          <p:nvPr/>
        </p:nvSpPr>
        <p:spPr>
          <a:xfrm flipV="1">
            <a:off x="268497" y="773901"/>
            <a:ext cx="7283240" cy="1522837"/>
          </a:xfrm>
          <a:prstGeom prst="rtTriangle">
            <a:avLst/>
          </a:prstGeom>
          <a:solidFill>
            <a:srgbClr val="F7941D"/>
          </a:solidFill>
          <a:ln>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7" name="Triangle rectangle 6">
            <a:extLst>
              <a:ext uri="{FF2B5EF4-FFF2-40B4-BE49-F238E27FC236}">
                <a16:creationId xmlns:a16="http://schemas.microsoft.com/office/drawing/2014/main" id="{D9B00063-5709-1782-2579-F4304D7AD2B4}"/>
              </a:ext>
            </a:extLst>
          </p:cNvPr>
          <p:cNvSpPr/>
          <p:nvPr/>
        </p:nvSpPr>
        <p:spPr>
          <a:xfrm flipV="1">
            <a:off x="268497" y="745236"/>
            <a:ext cx="5839742" cy="1042116"/>
          </a:xfrm>
          <a:prstGeom prst="rtTriangle">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8" name="ZoneTexte 7">
            <a:extLst>
              <a:ext uri="{FF2B5EF4-FFF2-40B4-BE49-F238E27FC236}">
                <a16:creationId xmlns:a16="http://schemas.microsoft.com/office/drawing/2014/main" id="{DD67B9C7-86B3-BC8C-756E-1612BEF085AE}"/>
              </a:ext>
            </a:extLst>
          </p:cNvPr>
          <p:cNvSpPr txBox="1"/>
          <p:nvPr/>
        </p:nvSpPr>
        <p:spPr>
          <a:xfrm>
            <a:off x="909050" y="3648698"/>
            <a:ext cx="5741574" cy="484748"/>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Mercredi 17 avril 2024</a:t>
            </a:r>
          </a:p>
          <a:p>
            <a:r>
              <a:rPr lang="fr-FR" sz="1125" b="1" dirty="0">
                <a:solidFill>
                  <a:srgbClr val="F7A347"/>
                </a:solidFill>
                <a:latin typeface="Arial" panose="020B0604020202020204" pitchFamily="34" charset="0"/>
              </a:rPr>
              <a:t>10h30 • </a:t>
            </a:r>
            <a:r>
              <a:rPr lang="fr-FR" sz="1125" dirty="0">
                <a:solidFill>
                  <a:srgbClr val="F7A347"/>
                </a:solidFill>
                <a:latin typeface="Arial" panose="020B0604020202020204" pitchFamily="34" charset="0"/>
              </a:rPr>
              <a:t>ML4.1 – Epidémie </a:t>
            </a:r>
            <a:r>
              <a:rPr lang="fr-FR" sz="1125" dirty="0" err="1">
                <a:solidFill>
                  <a:srgbClr val="F7A347"/>
                </a:solidFill>
                <a:latin typeface="Arial" panose="020B0604020202020204" pitchFamily="34" charset="0"/>
              </a:rPr>
              <a:t>Mpox</a:t>
            </a:r>
            <a:r>
              <a:rPr lang="fr-FR" sz="1125" dirty="0">
                <a:solidFill>
                  <a:srgbClr val="F7A347"/>
                </a:solidFill>
                <a:latin typeface="Arial" panose="020B0604020202020204" pitchFamily="34" charset="0"/>
              </a:rPr>
              <a:t> au Nord</a:t>
            </a:r>
          </a:p>
        </p:txBody>
      </p:sp>
      <p:sp>
        <p:nvSpPr>
          <p:cNvPr id="15" name="Ellipse 14">
            <a:extLst>
              <a:ext uri="{FF2B5EF4-FFF2-40B4-BE49-F238E27FC236}">
                <a16:creationId xmlns:a16="http://schemas.microsoft.com/office/drawing/2014/main" id="{54A8DFA7-CC0F-BFCE-3F35-635D34E2C24E}"/>
              </a:ext>
            </a:extLst>
          </p:cNvPr>
          <p:cNvSpPr/>
          <p:nvPr/>
        </p:nvSpPr>
        <p:spPr>
          <a:xfrm>
            <a:off x="1262629" y="1341099"/>
            <a:ext cx="1991000" cy="204542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pic>
        <p:nvPicPr>
          <p:cNvPr id="4" name="Image 3">
            <a:extLst>
              <a:ext uri="{FF2B5EF4-FFF2-40B4-BE49-F238E27FC236}">
                <a16:creationId xmlns:a16="http://schemas.microsoft.com/office/drawing/2014/main" id="{79BEE855-A7F0-BECA-F984-13C38B4B16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A6AEAAE4-5B12-47C3-7DB9-FBFD05FD49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8" y="0"/>
            <a:ext cx="7559675" cy="2362398"/>
          </a:xfrm>
          <a:prstGeom prst="rect">
            <a:avLst/>
          </a:prstGeom>
        </p:spPr>
      </p:pic>
      <p:sp>
        <p:nvSpPr>
          <p:cNvPr id="9" name="Ellipse 8">
            <a:extLst>
              <a:ext uri="{FF2B5EF4-FFF2-40B4-BE49-F238E27FC236}">
                <a16:creationId xmlns:a16="http://schemas.microsoft.com/office/drawing/2014/main" id="{3B8B0630-0FE1-95CF-D8BC-D4147FD5114A}"/>
              </a:ext>
            </a:extLst>
          </p:cNvPr>
          <p:cNvSpPr/>
          <p:nvPr/>
        </p:nvSpPr>
        <p:spPr>
          <a:xfrm>
            <a:off x="4958866" y="186975"/>
            <a:ext cx="1929044" cy="2045429"/>
          </a:xfrm>
          <a:prstGeom prst="ellipse">
            <a:avLst/>
          </a:prstGeom>
          <a:blipFill dpi="0" rotWithShape="1">
            <a:blip r:embed="rId4">
              <a:extLst>
                <a:ext uri="{28A0092B-C50C-407E-A947-70E740481C1C}">
                  <a14:useLocalDpi xmlns:a14="http://schemas.microsoft.com/office/drawing/2010/main" val="0"/>
                </a:ext>
              </a:extLst>
            </a:blip>
            <a:srcRect/>
            <a:stretch>
              <a:fillRect l="1329" t="-79" r="-1329" b="-25669"/>
            </a:stretch>
          </a:blip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dirty="0"/>
          </a:p>
        </p:txBody>
      </p:sp>
    </p:spTree>
    <p:extLst>
      <p:ext uri="{BB962C8B-B14F-4D97-AF65-F5344CB8AC3E}">
        <p14:creationId xmlns:p14="http://schemas.microsoft.com/office/powerpoint/2010/main" val="2891392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texte&#10;&#10;Description générée automatiquement">
            <a:extLst>
              <a:ext uri="{FF2B5EF4-FFF2-40B4-BE49-F238E27FC236}">
                <a16:creationId xmlns:a16="http://schemas.microsoft.com/office/drawing/2014/main" id="{59886672-2B03-D0FB-4048-313C1BF7D4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30" y="0"/>
            <a:ext cx="7559675" cy="2362398"/>
          </a:xfrm>
          <a:prstGeom prst="rect">
            <a:avLst/>
          </a:prstGeom>
        </p:spPr>
      </p:pic>
      <p:sp>
        <p:nvSpPr>
          <p:cNvPr id="3" name="Sous-titre 2">
            <a:extLst>
              <a:ext uri="{FF2B5EF4-FFF2-40B4-BE49-F238E27FC236}">
                <a16:creationId xmlns:a16="http://schemas.microsoft.com/office/drawing/2014/main" id="{D9A4EC38-3362-463E-8D51-3E5C89020CFD}"/>
              </a:ext>
            </a:extLst>
          </p:cNvPr>
          <p:cNvSpPr>
            <a:spLocks noGrp="1"/>
          </p:cNvSpPr>
          <p:nvPr>
            <p:ph type="subTitle" idx="1"/>
          </p:nvPr>
        </p:nvSpPr>
        <p:spPr>
          <a:xfrm>
            <a:off x="909048" y="4983535"/>
            <a:ext cx="5741574" cy="4002271"/>
          </a:xfrm>
        </p:spPr>
        <p:txBody>
          <a:bodyPr>
            <a:normAutofit/>
          </a:bodyPr>
          <a:lstStyle/>
          <a:p>
            <a:pPr algn="just">
              <a:lnSpc>
                <a:spcPct val="107000"/>
              </a:lnSpc>
              <a:spcAft>
                <a:spcPts val="450"/>
              </a:spcAft>
            </a:pPr>
            <a:r>
              <a:rPr lang="fr-FR" sz="1200" b="0" i="0" dirty="0">
                <a:solidFill>
                  <a:srgbClr val="444444"/>
                </a:solidFill>
                <a:effectLst/>
                <a:latin typeface="Arial" panose="020B0604020202020204" pitchFamily="34" charset="0"/>
              </a:rPr>
              <a:t>Steve Ahuka-</a:t>
            </a:r>
            <a:r>
              <a:rPr lang="fr-FR" sz="1200" b="0" i="0" dirty="0" err="1">
                <a:solidFill>
                  <a:srgbClr val="444444"/>
                </a:solidFill>
                <a:effectLst/>
                <a:latin typeface="Arial" panose="020B0604020202020204" pitchFamily="34" charset="0"/>
              </a:rPr>
              <a:t>Mundeke</a:t>
            </a:r>
            <a:r>
              <a:rPr lang="fr-FR" sz="1200" b="0" i="0" dirty="0">
                <a:solidFill>
                  <a:srgbClr val="444444"/>
                </a:solidFill>
                <a:effectLst/>
                <a:latin typeface="Arial" panose="020B0604020202020204" pitchFamily="34" charset="0"/>
              </a:rPr>
              <a:t> est Chef du Département de Virologie Professeur associé et Praticien Hospitalier à l'Institut National de Recherche Biomédicale (INRB).</a:t>
            </a:r>
            <a:endParaRPr lang="fr-FR" sz="1200" dirty="0">
              <a:solidFill>
                <a:srgbClr val="18301A"/>
              </a:solidFill>
              <a:latin typeface="Arial" panose="020B0604020202020204" pitchFamily="34" charset="0"/>
              <a:ea typeface="Calibri" panose="020F0502020204030204" pitchFamily="34" charset="0"/>
              <a:cs typeface="Arial" panose="020B0604020202020204" pitchFamily="34" charset="0"/>
            </a:endParaRPr>
          </a:p>
          <a:p>
            <a:endParaRPr lang="fr-FR" sz="900" dirty="0">
              <a:solidFill>
                <a:srgbClr val="18301A"/>
              </a:solidFill>
            </a:endParaRPr>
          </a:p>
        </p:txBody>
      </p:sp>
      <p:sp>
        <p:nvSpPr>
          <p:cNvPr id="8" name="ZoneTexte 7">
            <a:extLst>
              <a:ext uri="{FF2B5EF4-FFF2-40B4-BE49-F238E27FC236}">
                <a16:creationId xmlns:a16="http://schemas.microsoft.com/office/drawing/2014/main" id="{73390343-705C-4E7F-8D18-7207F5BD1A4F}"/>
              </a:ext>
            </a:extLst>
          </p:cNvPr>
          <p:cNvSpPr txBox="1"/>
          <p:nvPr/>
        </p:nvSpPr>
        <p:spPr>
          <a:xfrm>
            <a:off x="909048" y="3802542"/>
            <a:ext cx="5741574" cy="646331"/>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Mercredi 17 avril 2024</a:t>
            </a:r>
          </a:p>
          <a:p>
            <a:r>
              <a:rPr lang="fr-FR" sz="1125" b="1" dirty="0">
                <a:solidFill>
                  <a:srgbClr val="F7A347"/>
                </a:solidFill>
                <a:latin typeface="Arial" panose="020B0604020202020204" pitchFamily="34" charset="0"/>
              </a:rPr>
              <a:t>08h30</a:t>
            </a:r>
            <a:r>
              <a:rPr lang="fr-FR" sz="1125" dirty="0">
                <a:solidFill>
                  <a:srgbClr val="F7A347"/>
                </a:solidFill>
                <a:latin typeface="Arial" panose="020B0604020202020204" pitchFamily="34" charset="0"/>
              </a:rPr>
              <a:t> • Session Plénière 1 - Génomique et émergences infectieuses : une priorité de santé publique </a:t>
            </a:r>
            <a:endParaRPr lang="fr-FR" sz="1125" dirty="0">
              <a:solidFill>
                <a:srgbClr val="F7A347"/>
              </a:solidFill>
            </a:endParaRPr>
          </a:p>
        </p:txBody>
      </p:sp>
      <p:sp>
        <p:nvSpPr>
          <p:cNvPr id="15" name="Ellipse 14">
            <a:extLst>
              <a:ext uri="{FF2B5EF4-FFF2-40B4-BE49-F238E27FC236}">
                <a16:creationId xmlns:a16="http://schemas.microsoft.com/office/drawing/2014/main" id="{912FAE16-57AD-458C-9125-C7470B851250}"/>
              </a:ext>
            </a:extLst>
          </p:cNvPr>
          <p:cNvSpPr/>
          <p:nvPr/>
        </p:nvSpPr>
        <p:spPr>
          <a:xfrm>
            <a:off x="4958866" y="186975"/>
            <a:ext cx="1991000" cy="2045429"/>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pic>
        <p:nvPicPr>
          <p:cNvPr id="17" name="Image 16">
            <a:extLst>
              <a:ext uri="{FF2B5EF4-FFF2-40B4-BE49-F238E27FC236}">
                <a16:creationId xmlns:a16="http://schemas.microsoft.com/office/drawing/2014/main" id="{C3DE5F71-8546-4126-A59C-0D6B98B288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sp>
        <p:nvSpPr>
          <p:cNvPr id="2" name="Titre 1">
            <a:extLst>
              <a:ext uri="{FF2B5EF4-FFF2-40B4-BE49-F238E27FC236}">
                <a16:creationId xmlns:a16="http://schemas.microsoft.com/office/drawing/2014/main" id="{FCC8D9B2-2D2F-40A2-97E2-E4156F461252}"/>
              </a:ext>
            </a:extLst>
          </p:cNvPr>
          <p:cNvSpPr>
            <a:spLocks noGrp="1"/>
          </p:cNvSpPr>
          <p:nvPr>
            <p:ph type="ctrTitle"/>
          </p:nvPr>
        </p:nvSpPr>
        <p:spPr>
          <a:xfrm>
            <a:off x="1775957" y="2184769"/>
            <a:ext cx="4007757" cy="1358622"/>
          </a:xfrm>
        </p:spPr>
        <p:txBody>
          <a:bodyPr>
            <a:normAutofit fontScale="90000"/>
          </a:bodyPr>
          <a:lstStyle/>
          <a:p>
            <a:r>
              <a:rPr lang="fr-FR" sz="3375" b="1" dirty="0">
                <a:solidFill>
                  <a:srgbClr val="192E1B"/>
                </a:solidFill>
                <a:latin typeface="Arial" panose="020B0604020202020204" pitchFamily="34" charset="0"/>
                <a:cs typeface="Arial" panose="020B0604020202020204" pitchFamily="34" charset="0"/>
              </a:rPr>
              <a:t>Steve </a:t>
            </a:r>
            <a:br>
              <a:rPr lang="fr-FR" sz="3375" b="1" dirty="0">
                <a:solidFill>
                  <a:srgbClr val="192E1B"/>
                </a:solidFill>
                <a:latin typeface="Arial" panose="020B0604020202020204" pitchFamily="34" charset="0"/>
                <a:cs typeface="Arial" panose="020B0604020202020204" pitchFamily="34" charset="0"/>
              </a:rPr>
            </a:br>
            <a:r>
              <a:rPr lang="fr-FR" sz="3375" b="1" dirty="0">
                <a:solidFill>
                  <a:srgbClr val="192E1B"/>
                </a:solidFill>
                <a:latin typeface="Arial" panose="020B0604020202020204" pitchFamily="34" charset="0"/>
                <a:cs typeface="Arial" panose="020B0604020202020204" pitchFamily="34" charset="0"/>
              </a:rPr>
              <a:t>AHUKA-MUNDEKE</a:t>
            </a:r>
          </a:p>
        </p:txBody>
      </p:sp>
      <p:sp>
        <p:nvSpPr>
          <p:cNvPr id="5" name="ZoneTexte 4">
            <a:extLst>
              <a:ext uri="{FF2B5EF4-FFF2-40B4-BE49-F238E27FC236}">
                <a16:creationId xmlns:a16="http://schemas.microsoft.com/office/drawing/2014/main" id="{C5399467-A819-CA9A-1796-790F52DC65F4}"/>
              </a:ext>
            </a:extLst>
          </p:cNvPr>
          <p:cNvSpPr txBox="1"/>
          <p:nvPr/>
        </p:nvSpPr>
        <p:spPr>
          <a:xfrm>
            <a:off x="909048" y="4448873"/>
            <a:ext cx="5741574" cy="473206"/>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Mercredi 17 avril 2024</a:t>
            </a:r>
          </a:p>
          <a:p>
            <a:r>
              <a:rPr lang="fr-FR" sz="1125" b="1" dirty="0">
                <a:solidFill>
                  <a:srgbClr val="F7A347"/>
                </a:solidFill>
                <a:latin typeface="Arial" panose="020B0604020202020204" pitchFamily="34" charset="0"/>
              </a:rPr>
              <a:t>10h50</a:t>
            </a:r>
            <a:r>
              <a:rPr lang="fr-FR" sz="1125" dirty="0">
                <a:solidFill>
                  <a:srgbClr val="F7A347"/>
                </a:solidFill>
                <a:latin typeface="Arial" panose="020B0604020202020204" pitchFamily="34" charset="0"/>
              </a:rPr>
              <a:t> • ML4.2 - Endémie </a:t>
            </a:r>
            <a:r>
              <a:rPr lang="fr-FR" sz="1125" dirty="0" err="1">
                <a:solidFill>
                  <a:srgbClr val="F7A347"/>
                </a:solidFill>
                <a:latin typeface="Arial" panose="020B0604020202020204" pitchFamily="34" charset="0"/>
              </a:rPr>
              <a:t>Mpox</a:t>
            </a:r>
            <a:r>
              <a:rPr lang="fr-FR" sz="1125" dirty="0">
                <a:solidFill>
                  <a:srgbClr val="F7A347"/>
                </a:solidFill>
                <a:latin typeface="Arial" panose="020B0604020202020204" pitchFamily="34" charset="0"/>
              </a:rPr>
              <a:t> au Sud</a:t>
            </a:r>
            <a:endParaRPr lang="fr-FR" sz="1125" dirty="0">
              <a:solidFill>
                <a:srgbClr val="F7A347"/>
              </a:solidFill>
            </a:endParaRPr>
          </a:p>
        </p:txBody>
      </p:sp>
    </p:spTree>
    <p:extLst>
      <p:ext uri="{BB962C8B-B14F-4D97-AF65-F5344CB8AC3E}">
        <p14:creationId xmlns:p14="http://schemas.microsoft.com/office/powerpoint/2010/main" val="1575409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8D9B2-2D2F-40A2-97E2-E4156F461252}"/>
              </a:ext>
            </a:extLst>
          </p:cNvPr>
          <p:cNvSpPr>
            <a:spLocks noGrp="1"/>
          </p:cNvSpPr>
          <p:nvPr>
            <p:ph type="ctrTitle"/>
          </p:nvPr>
        </p:nvSpPr>
        <p:spPr>
          <a:xfrm>
            <a:off x="1775957" y="2052168"/>
            <a:ext cx="4007757" cy="1358622"/>
          </a:xfrm>
        </p:spPr>
        <p:txBody>
          <a:bodyPr>
            <a:normAutofit/>
          </a:bodyPr>
          <a:lstStyle/>
          <a:p>
            <a:r>
              <a:rPr lang="fr-FR" sz="3375" b="1" dirty="0">
                <a:solidFill>
                  <a:srgbClr val="18301A"/>
                </a:solidFill>
                <a:latin typeface="Arial" panose="020B0604020202020204" pitchFamily="34" charset="0"/>
                <a:cs typeface="Arial" panose="020B0604020202020204" pitchFamily="34" charset="0"/>
              </a:rPr>
              <a:t>Liliane Claudine MFEUKEU KUATE</a:t>
            </a:r>
          </a:p>
        </p:txBody>
      </p:sp>
      <p:sp>
        <p:nvSpPr>
          <p:cNvPr id="3" name="Sous-titre 2">
            <a:extLst>
              <a:ext uri="{FF2B5EF4-FFF2-40B4-BE49-F238E27FC236}">
                <a16:creationId xmlns:a16="http://schemas.microsoft.com/office/drawing/2014/main" id="{D9A4EC38-3362-463E-8D51-3E5C89020CFD}"/>
              </a:ext>
            </a:extLst>
          </p:cNvPr>
          <p:cNvSpPr>
            <a:spLocks noGrp="1"/>
          </p:cNvSpPr>
          <p:nvPr>
            <p:ph type="subTitle" idx="1"/>
          </p:nvPr>
        </p:nvSpPr>
        <p:spPr>
          <a:xfrm>
            <a:off x="909048" y="4765392"/>
            <a:ext cx="5741574" cy="2486737"/>
          </a:xfrm>
        </p:spPr>
        <p:txBody>
          <a:bodyPr>
            <a:noAutofit/>
          </a:bodyPr>
          <a:lstStyle/>
          <a:p>
            <a:pPr algn="just">
              <a:buFont typeface="Arial" panose="020B0604020202020204" pitchFamily="34" charset="0"/>
              <a:buChar char="•"/>
            </a:pPr>
            <a:r>
              <a:rPr lang="fr-FR" sz="1200" dirty="0">
                <a:solidFill>
                  <a:srgbClr val="18301A"/>
                </a:solidFill>
                <a:latin typeface="Arial" panose="020B0604020202020204" pitchFamily="34" charset="0"/>
                <a:cs typeface="Times New Roman" panose="02020603050405020304" pitchFamily="18" charset="0"/>
              </a:rPr>
              <a:t>Maître de Conférences de Cardiologie à la Faculté de Médecine et des Sciences Biomédicales de l’université de Yaoundé 1</a:t>
            </a:r>
          </a:p>
          <a:p>
            <a:pPr algn="just">
              <a:buFont typeface="Arial" panose="020B0604020202020204" pitchFamily="34" charset="0"/>
              <a:buChar char="•"/>
            </a:pPr>
            <a:r>
              <a:rPr lang="fr-FR" sz="1200" dirty="0">
                <a:solidFill>
                  <a:srgbClr val="18301A"/>
                </a:solidFill>
                <a:latin typeface="Arial" panose="020B0604020202020204" pitchFamily="34" charset="0"/>
                <a:cs typeface="Times New Roman" panose="02020603050405020304" pitchFamily="18" charset="0"/>
              </a:rPr>
              <a:t>Chef de service de Cardiologie à l’Hôpital Central de Yaoundé</a:t>
            </a:r>
          </a:p>
          <a:p>
            <a:pPr algn="just">
              <a:buFont typeface="Arial" panose="020B0604020202020204" pitchFamily="34" charset="0"/>
              <a:buChar char="•"/>
            </a:pPr>
            <a:r>
              <a:rPr lang="fr-FR" sz="1200" dirty="0" err="1">
                <a:solidFill>
                  <a:srgbClr val="18301A"/>
                </a:solidFill>
                <a:latin typeface="Arial" panose="020B0604020202020204" pitchFamily="34" charset="0"/>
                <a:cs typeface="Times New Roman" panose="02020603050405020304" pitchFamily="18" charset="0"/>
              </a:rPr>
              <a:t>MSc</a:t>
            </a:r>
            <a:r>
              <a:rPr lang="fr-FR" sz="1200" dirty="0">
                <a:solidFill>
                  <a:srgbClr val="18301A"/>
                </a:solidFill>
                <a:latin typeface="Arial" panose="020B0604020202020204" pitchFamily="34" charset="0"/>
                <a:cs typeface="Times New Roman" panose="02020603050405020304" pitchFamily="18" charset="0"/>
              </a:rPr>
              <a:t> en Sciences Pharmaceutiques </a:t>
            </a:r>
            <a:r>
              <a:rPr lang="fr-FR" sz="1200" dirty="0" err="1">
                <a:solidFill>
                  <a:srgbClr val="18301A"/>
                </a:solidFill>
                <a:latin typeface="Arial" panose="020B0604020202020204" pitchFamily="34" charset="0"/>
                <a:cs typeface="Times New Roman" panose="02020603050405020304" pitchFamily="18" charset="0"/>
              </a:rPr>
              <a:t>Fellow</a:t>
            </a:r>
            <a:r>
              <a:rPr lang="fr-FR" sz="1200" dirty="0">
                <a:solidFill>
                  <a:srgbClr val="18301A"/>
                </a:solidFill>
                <a:latin typeface="Arial" panose="020B0604020202020204" pitchFamily="34" charset="0"/>
                <a:cs typeface="Times New Roman" panose="02020603050405020304" pitchFamily="18" charset="0"/>
              </a:rPr>
              <a:t> of the </a:t>
            </a:r>
            <a:r>
              <a:rPr lang="fr-FR" sz="1200" dirty="0" err="1">
                <a:solidFill>
                  <a:srgbClr val="18301A"/>
                </a:solidFill>
                <a:latin typeface="Arial" panose="020B0604020202020204" pitchFamily="34" charset="0"/>
                <a:cs typeface="Times New Roman" panose="02020603050405020304" pitchFamily="18" charset="0"/>
              </a:rPr>
              <a:t>European</a:t>
            </a:r>
            <a:r>
              <a:rPr lang="fr-FR" sz="1200" dirty="0">
                <a:solidFill>
                  <a:srgbClr val="18301A"/>
                </a:solidFill>
                <a:latin typeface="Arial" panose="020B0604020202020204" pitchFamily="34" charset="0"/>
                <a:cs typeface="Times New Roman" panose="02020603050405020304" pitchFamily="18" charset="0"/>
              </a:rPr>
              <a:t> Society of </a:t>
            </a:r>
            <a:r>
              <a:rPr lang="fr-FR" sz="1200" dirty="0" err="1">
                <a:solidFill>
                  <a:srgbClr val="18301A"/>
                </a:solidFill>
                <a:latin typeface="Arial" panose="020B0604020202020204" pitchFamily="34" charset="0"/>
                <a:cs typeface="Times New Roman" panose="02020603050405020304" pitchFamily="18" charset="0"/>
              </a:rPr>
              <a:t>Cardiology</a:t>
            </a:r>
            <a:r>
              <a:rPr lang="fr-FR" sz="1200" dirty="0">
                <a:solidFill>
                  <a:srgbClr val="18301A"/>
                </a:solidFill>
                <a:latin typeface="Arial" panose="020B0604020202020204" pitchFamily="34" charset="0"/>
                <a:cs typeface="Times New Roman" panose="02020603050405020304" pitchFamily="18" charset="0"/>
              </a:rPr>
              <a:t> (FESC)</a:t>
            </a:r>
          </a:p>
          <a:p>
            <a:pPr algn="just">
              <a:buFont typeface="Arial" panose="020B0604020202020204" pitchFamily="34" charset="0"/>
              <a:buChar char="•"/>
            </a:pPr>
            <a:r>
              <a:rPr lang="fr-FR" sz="1200" dirty="0">
                <a:solidFill>
                  <a:srgbClr val="18301A"/>
                </a:solidFill>
                <a:latin typeface="Arial" panose="020B0604020202020204" pitchFamily="34" charset="0"/>
                <a:cs typeface="Times New Roman" panose="02020603050405020304" pitchFamily="18" charset="0"/>
              </a:rPr>
              <a:t>Président du Comité Scientifique des 3èmes Journées de Nationales de l’Hypertension Artérielle (JNHTA)</a:t>
            </a:r>
          </a:p>
          <a:p>
            <a:pPr algn="just">
              <a:buFont typeface="Arial" panose="020B0604020202020204" pitchFamily="34" charset="0"/>
              <a:buChar char="•"/>
            </a:pPr>
            <a:r>
              <a:rPr lang="fr-FR" sz="1200" dirty="0">
                <a:solidFill>
                  <a:srgbClr val="18301A"/>
                </a:solidFill>
                <a:latin typeface="Arial" panose="020B0604020202020204" pitchFamily="34" charset="0"/>
                <a:cs typeface="Times New Roman" panose="02020603050405020304" pitchFamily="18" charset="0"/>
              </a:rPr>
              <a:t>Secrétaire scientifique de la Société Camerounaise de Cardiologie (SCC)</a:t>
            </a:r>
          </a:p>
          <a:p>
            <a:pPr algn="just">
              <a:buFont typeface="Arial" panose="020B0604020202020204" pitchFamily="34" charset="0"/>
              <a:buChar char="•"/>
            </a:pPr>
            <a:r>
              <a:rPr lang="fr-FR" sz="1200" dirty="0">
                <a:solidFill>
                  <a:srgbClr val="18301A"/>
                </a:solidFill>
                <a:latin typeface="Arial" panose="020B0604020202020204" pitchFamily="34" charset="0"/>
                <a:cs typeface="Times New Roman" panose="02020603050405020304" pitchFamily="18" charset="0"/>
              </a:rPr>
              <a:t>Auteur et co-auteur de plus de 80 articles publiés dans les revues à comité de lecture et indexées Membre du Copil AFRAVIH</a:t>
            </a:r>
          </a:p>
          <a:p>
            <a:pPr algn="just">
              <a:buFont typeface="Arial" panose="020B0604020202020204" pitchFamily="34" charset="0"/>
              <a:buChar char="•"/>
            </a:pPr>
            <a:r>
              <a:rPr lang="fr-FR" sz="1200" dirty="0">
                <a:solidFill>
                  <a:srgbClr val="18301A"/>
                </a:solidFill>
                <a:latin typeface="Arial" panose="020B0604020202020204" pitchFamily="34" charset="0"/>
                <a:cs typeface="Times New Roman" panose="02020603050405020304" pitchFamily="18" charset="0"/>
              </a:rPr>
              <a:t>Membre de plusieurs sociétés savantes africaines et internationales</a:t>
            </a:r>
          </a:p>
        </p:txBody>
      </p:sp>
      <p:sp>
        <p:nvSpPr>
          <p:cNvPr id="11" name="Triangle rectangle 10">
            <a:extLst>
              <a:ext uri="{FF2B5EF4-FFF2-40B4-BE49-F238E27FC236}">
                <a16:creationId xmlns:a16="http://schemas.microsoft.com/office/drawing/2014/main" id="{856702C0-4A43-41DF-86EE-C85C2DEB55A2}"/>
              </a:ext>
            </a:extLst>
          </p:cNvPr>
          <p:cNvSpPr/>
          <p:nvPr/>
        </p:nvSpPr>
        <p:spPr>
          <a:xfrm flipV="1">
            <a:off x="268497" y="773901"/>
            <a:ext cx="7283240" cy="1522837"/>
          </a:xfrm>
          <a:prstGeom prst="rtTriangle">
            <a:avLst/>
          </a:prstGeom>
          <a:solidFill>
            <a:srgbClr val="F7941D"/>
          </a:solidFill>
          <a:ln>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7" name="Triangle rectangle 6">
            <a:extLst>
              <a:ext uri="{FF2B5EF4-FFF2-40B4-BE49-F238E27FC236}">
                <a16:creationId xmlns:a16="http://schemas.microsoft.com/office/drawing/2014/main" id="{B2076707-A22F-46B8-924A-7BC2F108F63F}"/>
              </a:ext>
            </a:extLst>
          </p:cNvPr>
          <p:cNvSpPr/>
          <p:nvPr/>
        </p:nvSpPr>
        <p:spPr>
          <a:xfrm flipV="1">
            <a:off x="268497" y="745236"/>
            <a:ext cx="5839742" cy="1042116"/>
          </a:xfrm>
          <a:prstGeom prst="rtTriangle">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8" name="ZoneTexte 7">
            <a:extLst>
              <a:ext uri="{FF2B5EF4-FFF2-40B4-BE49-F238E27FC236}">
                <a16:creationId xmlns:a16="http://schemas.microsoft.com/office/drawing/2014/main" id="{73390343-705C-4E7F-8D18-7207F5BD1A4F}"/>
              </a:ext>
            </a:extLst>
          </p:cNvPr>
          <p:cNvSpPr txBox="1"/>
          <p:nvPr/>
        </p:nvSpPr>
        <p:spPr>
          <a:xfrm>
            <a:off x="909048" y="4077795"/>
            <a:ext cx="5741574" cy="629083"/>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Jeudi 18 avril 2024</a:t>
            </a:r>
          </a:p>
          <a:p>
            <a:r>
              <a:rPr lang="fr-FR" sz="1125" b="1" dirty="0">
                <a:solidFill>
                  <a:srgbClr val="F7A347"/>
                </a:solidFill>
                <a:latin typeface="Arial" panose="020B0604020202020204" pitchFamily="34" charset="0"/>
              </a:rPr>
              <a:t>15h20 • </a:t>
            </a:r>
            <a:r>
              <a:rPr lang="fr-FR" sz="1125" dirty="0">
                <a:solidFill>
                  <a:srgbClr val="F7A347"/>
                </a:solidFill>
                <a:latin typeface="Arial" panose="020B0604020202020204" pitchFamily="34" charset="0"/>
              </a:rPr>
              <a:t>ML16.2 - Risque cardiovasculaire</a:t>
            </a:r>
          </a:p>
          <a:p>
            <a:endParaRPr lang="fr-FR" sz="1013" dirty="0">
              <a:solidFill>
                <a:srgbClr val="18301A"/>
              </a:solidFill>
              <a:latin typeface="Arial" panose="020B0604020202020204" pitchFamily="34" charset="0"/>
              <a:cs typeface="Times New Roman" panose="02020603050405020304" pitchFamily="18" charset="0"/>
            </a:endParaRPr>
          </a:p>
        </p:txBody>
      </p:sp>
      <p:pic>
        <p:nvPicPr>
          <p:cNvPr id="4" name="Image 3">
            <a:extLst>
              <a:ext uri="{FF2B5EF4-FFF2-40B4-BE49-F238E27FC236}">
                <a16:creationId xmlns:a16="http://schemas.microsoft.com/office/drawing/2014/main" id="{356A5594-912F-EEAC-B52F-F377050C21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108A5A4E-8C68-6834-413D-E3B86EAA9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46"/>
            <a:ext cx="7559675" cy="2362398"/>
          </a:xfrm>
          <a:prstGeom prst="rect">
            <a:avLst/>
          </a:prstGeom>
        </p:spPr>
      </p:pic>
      <p:sp>
        <p:nvSpPr>
          <p:cNvPr id="9" name="Ellipse 8">
            <a:extLst>
              <a:ext uri="{FF2B5EF4-FFF2-40B4-BE49-F238E27FC236}">
                <a16:creationId xmlns:a16="http://schemas.microsoft.com/office/drawing/2014/main" id="{020DFADB-0207-158D-00AB-9653B19C7BEB}"/>
              </a:ext>
            </a:extLst>
          </p:cNvPr>
          <p:cNvSpPr/>
          <p:nvPr/>
        </p:nvSpPr>
        <p:spPr>
          <a:xfrm>
            <a:off x="4958866" y="186975"/>
            <a:ext cx="1991000" cy="2045429"/>
          </a:xfrm>
          <a:prstGeom prst="ellipse">
            <a:avLst/>
          </a:prstGeom>
          <a:no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grpSp>
        <p:nvGrpSpPr>
          <p:cNvPr id="10" name="Image 4" descr="Utilisateur avec un remplissage uni">
            <a:extLst>
              <a:ext uri="{FF2B5EF4-FFF2-40B4-BE49-F238E27FC236}">
                <a16:creationId xmlns:a16="http://schemas.microsoft.com/office/drawing/2014/main" id="{F50A560E-9CEA-505A-7885-11D817A89E89}"/>
              </a:ext>
            </a:extLst>
          </p:cNvPr>
          <p:cNvGrpSpPr/>
          <p:nvPr/>
        </p:nvGrpSpPr>
        <p:grpSpPr>
          <a:xfrm>
            <a:off x="5347756" y="429946"/>
            <a:ext cx="1213220" cy="1469535"/>
            <a:chOff x="2142044" y="1418914"/>
            <a:chExt cx="2497393" cy="2666245"/>
          </a:xfrm>
          <a:solidFill>
            <a:schemeClr val="bg1"/>
          </a:solidFill>
        </p:grpSpPr>
        <p:sp>
          <p:nvSpPr>
            <p:cNvPr id="12" name="Forme libre : forme 11">
              <a:extLst>
                <a:ext uri="{FF2B5EF4-FFF2-40B4-BE49-F238E27FC236}">
                  <a16:creationId xmlns:a16="http://schemas.microsoft.com/office/drawing/2014/main" id="{28DB25D4-70C3-1CE2-3296-2AD005C6E98C}"/>
                </a:ext>
              </a:extLst>
            </p:cNvPr>
            <p:cNvSpPr/>
            <p:nvPr/>
          </p:nvSpPr>
          <p:spPr>
            <a:xfrm>
              <a:off x="2766392" y="1418914"/>
              <a:ext cx="1248696" cy="1248706"/>
            </a:xfrm>
            <a:custGeom>
              <a:avLst/>
              <a:gdLst>
                <a:gd name="connsiteX0" fmla="*/ 1248697 w 1248696"/>
                <a:gd name="connsiteY0" fmla="*/ 624353 h 1248706"/>
                <a:gd name="connsiteX1" fmla="*/ 624348 w 1248696"/>
                <a:gd name="connsiteY1" fmla="*/ 1248707 h 1248706"/>
                <a:gd name="connsiteX2" fmla="*/ 0 w 1248696"/>
                <a:gd name="connsiteY2" fmla="*/ 624353 h 1248706"/>
                <a:gd name="connsiteX3" fmla="*/ 624348 w 1248696"/>
                <a:gd name="connsiteY3" fmla="*/ 0 h 1248706"/>
                <a:gd name="connsiteX4" fmla="*/ 1248697 w 1248696"/>
                <a:gd name="connsiteY4" fmla="*/ 624353 h 124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696" h="1248706">
                  <a:moveTo>
                    <a:pt x="1248697" y="624353"/>
                  </a:moveTo>
                  <a:cubicBezTo>
                    <a:pt x="1248697" y="969174"/>
                    <a:pt x="969166" y="1248707"/>
                    <a:pt x="624348" y="1248707"/>
                  </a:cubicBezTo>
                  <a:cubicBezTo>
                    <a:pt x="279530" y="1248707"/>
                    <a:pt x="0" y="969174"/>
                    <a:pt x="0" y="624353"/>
                  </a:cubicBezTo>
                  <a:cubicBezTo>
                    <a:pt x="0" y="279533"/>
                    <a:pt x="279530" y="0"/>
                    <a:pt x="624348" y="0"/>
                  </a:cubicBezTo>
                  <a:cubicBezTo>
                    <a:pt x="969166" y="0"/>
                    <a:pt x="1248697" y="279533"/>
                    <a:pt x="1248697" y="624353"/>
                  </a:cubicBezTo>
                  <a:close/>
                </a:path>
              </a:pathLst>
            </a:custGeom>
            <a:grpFill/>
            <a:ln w="38993" cap="flat">
              <a:noFill/>
              <a:prstDash val="solid"/>
              <a:miter/>
            </a:ln>
          </p:spPr>
          <p:txBody>
            <a:bodyPr rtlCol="0" anchor="ctr"/>
            <a:lstStyle/>
            <a:p>
              <a:endParaRPr lang="fr-FR" sz="597">
                <a:solidFill>
                  <a:srgbClr val="293991"/>
                </a:solidFill>
              </a:endParaRPr>
            </a:p>
          </p:txBody>
        </p:sp>
        <p:sp>
          <p:nvSpPr>
            <p:cNvPr id="14" name="Forme libre : forme 13">
              <a:extLst>
                <a:ext uri="{FF2B5EF4-FFF2-40B4-BE49-F238E27FC236}">
                  <a16:creationId xmlns:a16="http://schemas.microsoft.com/office/drawing/2014/main" id="{FFB326CB-1173-887E-3C5F-DBF8F88265EB}"/>
                </a:ext>
              </a:extLst>
            </p:cNvPr>
            <p:cNvSpPr/>
            <p:nvPr/>
          </p:nvSpPr>
          <p:spPr>
            <a:xfrm>
              <a:off x="2142044" y="2823709"/>
              <a:ext cx="2497393" cy="1248706"/>
            </a:xfrm>
            <a:custGeom>
              <a:avLst/>
              <a:gdLst>
                <a:gd name="connsiteX0" fmla="*/ 2497393 w 2497393"/>
                <a:gd name="connsiteY0" fmla="*/ 1248707 h 1248706"/>
                <a:gd name="connsiteX1" fmla="*/ 2497393 w 2497393"/>
                <a:gd name="connsiteY1" fmla="*/ 624353 h 1248706"/>
                <a:gd name="connsiteX2" fmla="*/ 2372524 w 2497393"/>
                <a:gd name="connsiteY2" fmla="*/ 374612 h 1248706"/>
                <a:gd name="connsiteX3" fmla="*/ 1763784 w 2497393"/>
                <a:gd name="connsiteY3" fmla="*/ 78044 h 1248706"/>
                <a:gd name="connsiteX4" fmla="*/ 1248697 w 2497393"/>
                <a:gd name="connsiteY4" fmla="*/ 0 h 1248706"/>
                <a:gd name="connsiteX5" fmla="*/ 733609 w 2497393"/>
                <a:gd name="connsiteY5" fmla="*/ 78044 h 1248706"/>
                <a:gd name="connsiteX6" fmla="*/ 124870 w 2497393"/>
                <a:gd name="connsiteY6" fmla="*/ 374612 h 1248706"/>
                <a:gd name="connsiteX7" fmla="*/ 0 w 2497393"/>
                <a:gd name="connsiteY7" fmla="*/ 624353 h 1248706"/>
                <a:gd name="connsiteX8" fmla="*/ 0 w 2497393"/>
                <a:gd name="connsiteY8" fmla="*/ 1248707 h 1248706"/>
                <a:gd name="connsiteX9" fmla="*/ 2497393 w 2497393"/>
                <a:gd name="connsiteY9" fmla="*/ 1248707 h 124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7393" h="1248706">
                  <a:moveTo>
                    <a:pt x="2497393" y="1248707"/>
                  </a:moveTo>
                  <a:lnTo>
                    <a:pt x="2497393" y="624353"/>
                  </a:lnTo>
                  <a:cubicBezTo>
                    <a:pt x="2497393" y="530700"/>
                    <a:pt x="2450567" y="437047"/>
                    <a:pt x="2372524" y="374612"/>
                  </a:cubicBezTo>
                  <a:cubicBezTo>
                    <a:pt x="2200828" y="234133"/>
                    <a:pt x="1982306" y="140479"/>
                    <a:pt x="1763784" y="78044"/>
                  </a:cubicBezTo>
                  <a:cubicBezTo>
                    <a:pt x="1607697" y="31218"/>
                    <a:pt x="1436001" y="0"/>
                    <a:pt x="1248697" y="0"/>
                  </a:cubicBezTo>
                  <a:cubicBezTo>
                    <a:pt x="1077001" y="0"/>
                    <a:pt x="905305" y="31218"/>
                    <a:pt x="733609" y="78044"/>
                  </a:cubicBezTo>
                  <a:cubicBezTo>
                    <a:pt x="515087" y="140479"/>
                    <a:pt x="296565" y="249741"/>
                    <a:pt x="124870" y="374612"/>
                  </a:cubicBezTo>
                  <a:cubicBezTo>
                    <a:pt x="46826" y="437047"/>
                    <a:pt x="0" y="530700"/>
                    <a:pt x="0" y="624353"/>
                  </a:cubicBezTo>
                  <a:lnTo>
                    <a:pt x="0" y="1248707"/>
                  </a:lnTo>
                  <a:lnTo>
                    <a:pt x="2497393" y="1248707"/>
                  </a:lnTo>
                  <a:close/>
                </a:path>
              </a:pathLst>
            </a:custGeom>
            <a:grpFill/>
            <a:ln w="38993" cap="flat">
              <a:noFill/>
              <a:prstDash val="solid"/>
              <a:miter/>
            </a:ln>
          </p:spPr>
          <p:txBody>
            <a:bodyPr rtlCol="0" anchor="ctr"/>
            <a:lstStyle/>
            <a:p>
              <a:endParaRPr lang="fr-FR" sz="597">
                <a:solidFill>
                  <a:srgbClr val="293991"/>
                </a:solidFill>
              </a:endParaRPr>
            </a:p>
          </p:txBody>
        </p:sp>
      </p:grpSp>
      <p:pic>
        <p:nvPicPr>
          <p:cNvPr id="5" name="Image 4">
            <a:extLst>
              <a:ext uri="{FF2B5EF4-FFF2-40B4-BE49-F238E27FC236}">
                <a16:creationId xmlns:a16="http://schemas.microsoft.com/office/drawing/2014/main" id="{08F4D236-E41A-45DD-95FD-66745A67DEC5}"/>
              </a:ext>
            </a:extLst>
          </p:cNvPr>
          <p:cNvPicPr>
            <a:picLocks noChangeAspect="1"/>
          </p:cNvPicPr>
          <p:nvPr/>
        </p:nvPicPr>
        <p:blipFill>
          <a:blip r:embed="rId4">
            <a:extLst>
              <a:ext uri="{28A0092B-C50C-407E-A947-70E740481C1C}">
                <a14:useLocalDpi xmlns:a14="http://schemas.microsoft.com/office/drawing/2010/main" val="0"/>
              </a:ext>
            </a:extLst>
          </a:blip>
          <a:srcRect t="239" b="239"/>
          <a:stretch/>
        </p:blipFill>
        <p:spPr>
          <a:xfrm>
            <a:off x="4900778" y="211906"/>
            <a:ext cx="2107176" cy="2097120"/>
          </a:xfrm>
          <a:prstGeom prst="ellipse">
            <a:avLst/>
          </a:prstGeom>
          <a:ln>
            <a:noFill/>
          </a:ln>
          <a:effectLst>
            <a:softEdge rad="112500"/>
          </a:effectLst>
        </p:spPr>
      </p:pic>
      <p:sp>
        <p:nvSpPr>
          <p:cNvPr id="13" name="ZoneTexte 12">
            <a:extLst>
              <a:ext uri="{FF2B5EF4-FFF2-40B4-BE49-F238E27FC236}">
                <a16:creationId xmlns:a16="http://schemas.microsoft.com/office/drawing/2014/main" id="{F280C4F3-F47E-E19C-9E23-0CE5200B116D}"/>
              </a:ext>
            </a:extLst>
          </p:cNvPr>
          <p:cNvSpPr txBox="1"/>
          <p:nvPr/>
        </p:nvSpPr>
        <p:spPr>
          <a:xfrm>
            <a:off x="909048" y="3486224"/>
            <a:ext cx="5741574" cy="813749"/>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Mercredi 17 avril 2024</a:t>
            </a:r>
          </a:p>
          <a:p>
            <a:r>
              <a:rPr lang="fr-FR" sz="1125" b="1" dirty="0">
                <a:solidFill>
                  <a:srgbClr val="F7A347"/>
                </a:solidFill>
                <a:latin typeface="Arial" panose="020B0604020202020204" pitchFamily="34" charset="0"/>
              </a:rPr>
              <a:t>15h00 • </a:t>
            </a:r>
            <a:r>
              <a:rPr lang="fr-FR" sz="1125" dirty="0">
                <a:solidFill>
                  <a:srgbClr val="F7A347"/>
                </a:solidFill>
                <a:latin typeface="Arial" panose="020B0604020202020204" pitchFamily="34" charset="0"/>
              </a:rPr>
              <a:t>Modération SP06 - </a:t>
            </a:r>
            <a:r>
              <a:rPr lang="fr-FR" sz="1130" i="0" dirty="0">
                <a:solidFill>
                  <a:srgbClr val="F7A347"/>
                </a:solidFill>
                <a:effectLst/>
                <a:latin typeface="Arial" panose="020B0604020202020204" pitchFamily="34" charset="0"/>
              </a:rPr>
              <a:t>Antirétroviraux : prévention et traitements </a:t>
            </a:r>
          </a:p>
          <a:p>
            <a:endParaRPr lang="fr-FR" sz="1125" dirty="0">
              <a:solidFill>
                <a:srgbClr val="F7A347"/>
              </a:solidFill>
              <a:latin typeface="Arial" panose="020B0604020202020204" pitchFamily="34" charset="0"/>
            </a:endParaRPr>
          </a:p>
          <a:p>
            <a:endParaRPr lang="fr-FR" sz="1013" dirty="0">
              <a:solidFill>
                <a:srgbClr val="18301A"/>
              </a:solidFill>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6423270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8D9B2-2D2F-40A2-97E2-E4156F461252}"/>
              </a:ext>
            </a:extLst>
          </p:cNvPr>
          <p:cNvSpPr>
            <a:spLocks noGrp="1"/>
          </p:cNvSpPr>
          <p:nvPr>
            <p:ph type="ctrTitle"/>
          </p:nvPr>
        </p:nvSpPr>
        <p:spPr>
          <a:xfrm>
            <a:off x="1775957" y="2167228"/>
            <a:ext cx="4007757" cy="1358622"/>
          </a:xfrm>
        </p:spPr>
        <p:txBody>
          <a:bodyPr>
            <a:normAutofit/>
          </a:bodyPr>
          <a:lstStyle/>
          <a:p>
            <a:r>
              <a:rPr lang="fr-FR" sz="3375" b="1" dirty="0">
                <a:solidFill>
                  <a:srgbClr val="18301A"/>
                </a:solidFill>
                <a:latin typeface="Arial" panose="020B0604020202020204" pitchFamily="34" charset="0"/>
                <a:cs typeface="Arial" panose="020B0604020202020204" pitchFamily="34" charset="0"/>
              </a:rPr>
              <a:t>Mireille </a:t>
            </a:r>
            <a:br>
              <a:rPr lang="fr-FR" sz="3375" b="1" dirty="0">
                <a:solidFill>
                  <a:srgbClr val="18301A"/>
                </a:solidFill>
                <a:latin typeface="Arial" panose="020B0604020202020204" pitchFamily="34" charset="0"/>
                <a:cs typeface="Arial" panose="020B0604020202020204" pitchFamily="34" charset="0"/>
              </a:rPr>
            </a:br>
            <a:r>
              <a:rPr lang="fr-FR" sz="3375" b="1" dirty="0">
                <a:solidFill>
                  <a:srgbClr val="18301A"/>
                </a:solidFill>
                <a:latin typeface="Arial" panose="020B0604020202020204" pitchFamily="34" charset="0"/>
                <a:cs typeface="Arial" panose="020B0604020202020204" pitchFamily="34" charset="0"/>
              </a:rPr>
              <a:t>MPOUDI ETAME</a:t>
            </a:r>
          </a:p>
        </p:txBody>
      </p:sp>
      <p:sp>
        <p:nvSpPr>
          <p:cNvPr id="3" name="Sous-titre 2">
            <a:extLst>
              <a:ext uri="{FF2B5EF4-FFF2-40B4-BE49-F238E27FC236}">
                <a16:creationId xmlns:a16="http://schemas.microsoft.com/office/drawing/2014/main" id="{D9A4EC38-3362-463E-8D51-3E5C89020CFD}"/>
              </a:ext>
            </a:extLst>
          </p:cNvPr>
          <p:cNvSpPr>
            <a:spLocks noGrp="1"/>
          </p:cNvSpPr>
          <p:nvPr>
            <p:ph type="subTitle" idx="1"/>
          </p:nvPr>
        </p:nvSpPr>
        <p:spPr>
          <a:xfrm>
            <a:off x="909048" y="5118131"/>
            <a:ext cx="5741574" cy="4663820"/>
          </a:xfrm>
        </p:spPr>
        <p:txBody>
          <a:bodyPr>
            <a:normAutofit/>
          </a:bodyPr>
          <a:lstStyle/>
          <a:p>
            <a:pPr algn="just"/>
            <a:r>
              <a:rPr lang="fr-FR" sz="1200" b="0" i="0" dirty="0">
                <a:solidFill>
                  <a:srgbClr val="444444"/>
                </a:solidFill>
                <a:effectLst/>
                <a:latin typeface="Arial" panose="020B0604020202020204" pitchFamily="34" charset="0"/>
              </a:rPr>
              <a:t>Le Dr </a:t>
            </a:r>
            <a:r>
              <a:rPr lang="fr-FR" sz="1200" b="0" i="0" dirty="0" err="1">
                <a:solidFill>
                  <a:srgbClr val="444444"/>
                </a:solidFill>
                <a:effectLst/>
                <a:latin typeface="Arial" panose="020B0604020202020204" pitchFamily="34" charset="0"/>
              </a:rPr>
              <a:t>Mpoudi</a:t>
            </a:r>
            <a:r>
              <a:rPr lang="fr-FR" sz="1200" b="0" i="0" dirty="0">
                <a:solidFill>
                  <a:srgbClr val="444444"/>
                </a:solidFill>
                <a:effectLst/>
                <a:latin typeface="Arial" panose="020B0604020202020204" pitchFamily="34" charset="0"/>
              </a:rPr>
              <a:t> – Etame est médecin infectiologue et investigateur comptant plus de 20 ans d’expérience comme clinicienne. Elle a dirigé le service d'Epidémiologie et de Maladies Infectieuses de l'hôpital militaire de la première région à Yaoundé et le Programme Militaire de lutte contre le VIH du Cameroun.</a:t>
            </a:r>
          </a:p>
          <a:p>
            <a:pPr algn="just"/>
            <a:r>
              <a:rPr lang="fr-FR" sz="1200" b="0" i="0" dirty="0">
                <a:solidFill>
                  <a:srgbClr val="444444"/>
                </a:solidFill>
                <a:effectLst/>
                <a:latin typeface="Arial" panose="020B0604020202020204" pitchFamily="34" charset="0"/>
              </a:rPr>
              <a:t>Elle est actuellement Directeur de la Santé Opérationnelle au Ministère de la Défense et conseillère scientifique à l'Agence Nationale de Recherche Scientifique - Maladies Infectieuses émergentes sur le site du Cameroun (ANRS-MIE Cameroun).</a:t>
            </a:r>
          </a:p>
          <a:p>
            <a:pPr algn="just"/>
            <a:r>
              <a:rPr lang="fr-FR" sz="1200" b="0" i="0" dirty="0">
                <a:solidFill>
                  <a:srgbClr val="444444"/>
                </a:solidFill>
                <a:effectLst/>
                <a:latin typeface="Arial" panose="020B0604020202020204" pitchFamily="34" charset="0"/>
              </a:rPr>
              <a:t>Le Dr </a:t>
            </a:r>
            <a:r>
              <a:rPr lang="fr-FR" sz="1200" b="0" i="0" dirty="0" err="1">
                <a:solidFill>
                  <a:srgbClr val="444444"/>
                </a:solidFill>
                <a:effectLst/>
                <a:latin typeface="Arial" panose="020B0604020202020204" pitchFamily="34" charset="0"/>
              </a:rPr>
              <a:t>Mpoudi</a:t>
            </a:r>
            <a:r>
              <a:rPr lang="fr-FR" sz="1200" b="0" i="0" dirty="0">
                <a:solidFill>
                  <a:srgbClr val="444444"/>
                </a:solidFill>
                <a:effectLst/>
                <a:latin typeface="Arial" panose="020B0604020202020204" pitchFamily="34" charset="0"/>
              </a:rPr>
              <a:t> mène des recherches cliniques internationales avec des équipes de différents pays. Elle est membre du Conseil Scientifique des Urgences de Santé Publique au Cameroun et experte NRBC certifiée.</a:t>
            </a:r>
          </a:p>
          <a:p>
            <a:br>
              <a:rPr lang="fr-FR" sz="1100" dirty="0"/>
            </a:br>
            <a:endParaRPr lang="fr-FR" sz="1125" dirty="0">
              <a:solidFill>
                <a:srgbClr val="192E1B"/>
              </a:solidFill>
              <a:latin typeface="Arial" panose="020B0604020202020204" pitchFamily="34" charset="0"/>
              <a:ea typeface="Calibri" panose="020F0502020204030204" pitchFamily="34" charset="0"/>
              <a:cs typeface="Arial" panose="020B0604020202020204" pitchFamily="34" charset="0"/>
            </a:endParaRPr>
          </a:p>
          <a:p>
            <a:pPr algn="just">
              <a:lnSpc>
                <a:spcPct val="115000"/>
              </a:lnSpc>
              <a:spcAft>
                <a:spcPts val="563"/>
              </a:spcAft>
            </a:pPr>
            <a:r>
              <a:rPr lang="fr-FR" sz="1125" dirty="0">
                <a:solidFill>
                  <a:srgbClr val="192E1B"/>
                </a:solidFill>
                <a:latin typeface="Arial" panose="020B0604020202020204" pitchFamily="34" charset="0"/>
                <a:ea typeface="Calibri" panose="020F0502020204030204" pitchFamily="34" charset="0"/>
                <a:cs typeface="Arial" panose="020B0604020202020204" pitchFamily="34" charset="0"/>
              </a:rPr>
              <a:t>.</a:t>
            </a:r>
          </a:p>
          <a:p>
            <a:endParaRPr lang="fr-FR" sz="900" dirty="0">
              <a:solidFill>
                <a:srgbClr val="192E1B"/>
              </a:solidFill>
            </a:endParaRPr>
          </a:p>
        </p:txBody>
      </p:sp>
      <p:sp>
        <p:nvSpPr>
          <p:cNvPr id="11" name="Triangle rectangle 10">
            <a:extLst>
              <a:ext uri="{FF2B5EF4-FFF2-40B4-BE49-F238E27FC236}">
                <a16:creationId xmlns:a16="http://schemas.microsoft.com/office/drawing/2014/main" id="{856702C0-4A43-41DF-86EE-C85C2DEB55A2}"/>
              </a:ext>
            </a:extLst>
          </p:cNvPr>
          <p:cNvSpPr/>
          <p:nvPr/>
        </p:nvSpPr>
        <p:spPr>
          <a:xfrm flipV="1">
            <a:off x="268497" y="773901"/>
            <a:ext cx="7283240" cy="1522837"/>
          </a:xfrm>
          <a:prstGeom prst="rtTriangle">
            <a:avLst/>
          </a:prstGeom>
          <a:solidFill>
            <a:srgbClr val="F7941D"/>
          </a:solidFill>
          <a:ln>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7" name="Triangle rectangle 6">
            <a:extLst>
              <a:ext uri="{FF2B5EF4-FFF2-40B4-BE49-F238E27FC236}">
                <a16:creationId xmlns:a16="http://schemas.microsoft.com/office/drawing/2014/main" id="{B2076707-A22F-46B8-924A-7BC2F108F63F}"/>
              </a:ext>
            </a:extLst>
          </p:cNvPr>
          <p:cNvSpPr/>
          <p:nvPr/>
        </p:nvSpPr>
        <p:spPr>
          <a:xfrm flipV="1">
            <a:off x="268497" y="745236"/>
            <a:ext cx="5839742" cy="1042116"/>
          </a:xfrm>
          <a:prstGeom prst="rtTriangle">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8" name="ZoneTexte 7">
            <a:extLst>
              <a:ext uri="{FF2B5EF4-FFF2-40B4-BE49-F238E27FC236}">
                <a16:creationId xmlns:a16="http://schemas.microsoft.com/office/drawing/2014/main" id="{73390343-705C-4E7F-8D18-7207F5BD1A4F}"/>
              </a:ext>
            </a:extLst>
          </p:cNvPr>
          <p:cNvSpPr txBox="1"/>
          <p:nvPr/>
        </p:nvSpPr>
        <p:spPr>
          <a:xfrm>
            <a:off x="909048" y="4521465"/>
            <a:ext cx="5741574" cy="473206"/>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Jeudi 18 avril 2024</a:t>
            </a:r>
          </a:p>
          <a:p>
            <a:r>
              <a:rPr lang="fr-FR" sz="1125" b="1" dirty="0">
                <a:solidFill>
                  <a:srgbClr val="F7A347"/>
                </a:solidFill>
                <a:latin typeface="Arial" panose="020B0604020202020204" pitchFamily="34" charset="0"/>
              </a:rPr>
              <a:t>10h30 • </a:t>
            </a:r>
            <a:r>
              <a:rPr lang="fr-FR" sz="1125" dirty="0">
                <a:solidFill>
                  <a:srgbClr val="F7A347"/>
                </a:solidFill>
                <a:latin typeface="Arial" panose="020B0604020202020204" pitchFamily="34" charset="0"/>
              </a:rPr>
              <a:t>ML11.1 – Prise de poids et ARV</a:t>
            </a:r>
            <a:endParaRPr lang="fr-FR" sz="1125" dirty="0">
              <a:solidFill>
                <a:srgbClr val="F7A347"/>
              </a:solidFill>
            </a:endParaRPr>
          </a:p>
        </p:txBody>
      </p:sp>
      <p:pic>
        <p:nvPicPr>
          <p:cNvPr id="10" name="Image 9">
            <a:extLst>
              <a:ext uri="{FF2B5EF4-FFF2-40B4-BE49-F238E27FC236}">
                <a16:creationId xmlns:a16="http://schemas.microsoft.com/office/drawing/2014/main" id="{134FA582-1D42-4D9D-6998-8EB18C17C4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781A6A5A-0480-D8F8-C576-B30953FA9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46"/>
            <a:ext cx="7559675" cy="2362398"/>
          </a:xfrm>
          <a:prstGeom prst="rect">
            <a:avLst/>
          </a:prstGeom>
        </p:spPr>
      </p:pic>
      <p:sp>
        <p:nvSpPr>
          <p:cNvPr id="12" name="Ellipse 11">
            <a:extLst>
              <a:ext uri="{FF2B5EF4-FFF2-40B4-BE49-F238E27FC236}">
                <a16:creationId xmlns:a16="http://schemas.microsoft.com/office/drawing/2014/main" id="{0B0F7F1A-D443-1275-657B-9EFD22BF3A72}"/>
              </a:ext>
            </a:extLst>
          </p:cNvPr>
          <p:cNvSpPr/>
          <p:nvPr/>
        </p:nvSpPr>
        <p:spPr>
          <a:xfrm>
            <a:off x="4958866" y="186975"/>
            <a:ext cx="1991000" cy="2045429"/>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4" name="ZoneTexte 3">
            <a:extLst>
              <a:ext uri="{FF2B5EF4-FFF2-40B4-BE49-F238E27FC236}">
                <a16:creationId xmlns:a16="http://schemas.microsoft.com/office/drawing/2014/main" id="{C51137AF-89B8-A7DA-56B1-C724BCD67B06}"/>
              </a:ext>
            </a:extLst>
          </p:cNvPr>
          <p:cNvSpPr txBox="1"/>
          <p:nvPr/>
        </p:nvSpPr>
        <p:spPr>
          <a:xfrm>
            <a:off x="909048" y="3628357"/>
            <a:ext cx="5741574" cy="1027204"/>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Mercredi 17 avril 2024</a:t>
            </a:r>
          </a:p>
          <a:p>
            <a:r>
              <a:rPr lang="fr-FR" sz="1125" b="1" dirty="0">
                <a:solidFill>
                  <a:srgbClr val="F7A347"/>
                </a:solidFill>
                <a:latin typeface="Arial" panose="020B0604020202020204" pitchFamily="34" charset="0"/>
              </a:rPr>
              <a:t>17h40 • </a:t>
            </a:r>
            <a:r>
              <a:rPr lang="fr-FR" sz="1130" i="0" dirty="0">
                <a:solidFill>
                  <a:srgbClr val="F7A347"/>
                </a:solidFill>
                <a:effectLst/>
                <a:latin typeface="Arial" panose="020B0604020202020204" pitchFamily="34" charset="0"/>
              </a:rPr>
              <a:t>Symposium ANRS MIE - OMS : Perspectives de recherche thérapeutique sur VIH/Sida en Afrique - Etude NAMSAL à 4 ans et Stratégies thérapeutiques innovantes en Afrique </a:t>
            </a:r>
          </a:p>
          <a:p>
            <a:endParaRPr lang="fr-FR" sz="1125" dirty="0">
              <a:solidFill>
                <a:srgbClr val="F7A347"/>
              </a:solidFill>
            </a:endParaRPr>
          </a:p>
        </p:txBody>
      </p:sp>
    </p:spTree>
    <p:extLst>
      <p:ext uri="{BB962C8B-B14F-4D97-AF65-F5344CB8AC3E}">
        <p14:creationId xmlns:p14="http://schemas.microsoft.com/office/powerpoint/2010/main" val="4268925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8D9B2-2D2F-40A2-97E2-E4156F461252}"/>
              </a:ext>
            </a:extLst>
          </p:cNvPr>
          <p:cNvSpPr>
            <a:spLocks noGrp="1"/>
          </p:cNvSpPr>
          <p:nvPr>
            <p:ph type="ctrTitle"/>
          </p:nvPr>
        </p:nvSpPr>
        <p:spPr>
          <a:xfrm>
            <a:off x="1775957" y="2204353"/>
            <a:ext cx="4007757" cy="1358622"/>
          </a:xfrm>
        </p:spPr>
        <p:txBody>
          <a:bodyPr>
            <a:normAutofit/>
          </a:bodyPr>
          <a:lstStyle/>
          <a:p>
            <a:r>
              <a:rPr lang="fr-FR" sz="3375" b="1" dirty="0">
                <a:solidFill>
                  <a:srgbClr val="18301A"/>
                </a:solidFill>
                <a:latin typeface="Arial" panose="020B0604020202020204" pitchFamily="34" charset="0"/>
                <a:cs typeface="Arial" panose="020B0604020202020204" pitchFamily="34" charset="0"/>
              </a:rPr>
              <a:t>Anne Esther </a:t>
            </a:r>
            <a:br>
              <a:rPr lang="fr-FR" sz="3375" b="1" dirty="0">
                <a:solidFill>
                  <a:srgbClr val="18301A"/>
                </a:solidFill>
                <a:latin typeface="Arial" panose="020B0604020202020204" pitchFamily="34" charset="0"/>
                <a:cs typeface="Arial" panose="020B0604020202020204" pitchFamily="34" charset="0"/>
              </a:rPr>
            </a:br>
            <a:r>
              <a:rPr lang="fr-FR" sz="3375" b="1" dirty="0">
                <a:solidFill>
                  <a:srgbClr val="18301A"/>
                </a:solidFill>
                <a:latin typeface="Arial" panose="020B0604020202020204" pitchFamily="34" charset="0"/>
                <a:cs typeface="Arial" panose="020B0604020202020204" pitchFamily="34" charset="0"/>
              </a:rPr>
              <a:t>NJOM NLEND</a:t>
            </a:r>
          </a:p>
        </p:txBody>
      </p:sp>
      <p:sp>
        <p:nvSpPr>
          <p:cNvPr id="3" name="Sous-titre 2">
            <a:extLst>
              <a:ext uri="{FF2B5EF4-FFF2-40B4-BE49-F238E27FC236}">
                <a16:creationId xmlns:a16="http://schemas.microsoft.com/office/drawing/2014/main" id="{D9A4EC38-3362-463E-8D51-3E5C89020CFD}"/>
              </a:ext>
            </a:extLst>
          </p:cNvPr>
          <p:cNvSpPr>
            <a:spLocks noGrp="1"/>
          </p:cNvSpPr>
          <p:nvPr>
            <p:ph type="subTitle" idx="1"/>
          </p:nvPr>
        </p:nvSpPr>
        <p:spPr>
          <a:xfrm>
            <a:off x="909050" y="5028016"/>
            <a:ext cx="5741574" cy="4663820"/>
          </a:xfrm>
        </p:spPr>
        <p:txBody>
          <a:bodyPr>
            <a:normAutofit/>
          </a:bodyPr>
          <a:lstStyle/>
          <a:p>
            <a:pPr algn="just">
              <a:lnSpc>
                <a:spcPct val="107000"/>
              </a:lnSpc>
              <a:spcAft>
                <a:spcPts val="450"/>
              </a:spcAft>
            </a:pPr>
            <a:r>
              <a:rPr lang="fr-FR" sz="1200" b="0" i="0" dirty="0">
                <a:solidFill>
                  <a:srgbClr val="444444"/>
                </a:solidFill>
                <a:effectLst/>
                <a:latin typeface="Arial" panose="020B0604020202020204" pitchFamily="34" charset="0"/>
              </a:rPr>
              <a:t>Anne Esther </a:t>
            </a:r>
            <a:r>
              <a:rPr lang="fr-FR" sz="1200" b="0" i="0" dirty="0" err="1">
                <a:solidFill>
                  <a:srgbClr val="444444"/>
                </a:solidFill>
                <a:effectLst/>
                <a:latin typeface="Arial" panose="020B0604020202020204" pitchFamily="34" charset="0"/>
              </a:rPr>
              <a:t>Njom</a:t>
            </a:r>
            <a:r>
              <a:rPr lang="fr-FR" sz="1200" b="0" i="0" dirty="0">
                <a:solidFill>
                  <a:srgbClr val="444444"/>
                </a:solidFill>
                <a:effectLst/>
                <a:latin typeface="Arial" panose="020B0604020202020204" pitchFamily="34" charset="0"/>
              </a:rPr>
              <a:t> </a:t>
            </a:r>
            <a:r>
              <a:rPr lang="fr-FR" sz="1200" b="0" i="0" dirty="0" err="1">
                <a:solidFill>
                  <a:srgbClr val="444444"/>
                </a:solidFill>
                <a:effectLst/>
                <a:latin typeface="Arial" panose="020B0604020202020204" pitchFamily="34" charset="0"/>
              </a:rPr>
              <a:t>Nlend</a:t>
            </a:r>
            <a:r>
              <a:rPr lang="fr-FR" sz="1200" b="0" i="0" dirty="0">
                <a:solidFill>
                  <a:srgbClr val="444444"/>
                </a:solidFill>
                <a:effectLst/>
                <a:latin typeface="Arial" panose="020B0604020202020204" pitchFamily="34" charset="0"/>
              </a:rPr>
              <a:t>, MD, Pédiatre </a:t>
            </a:r>
            <a:r>
              <a:rPr lang="fr-FR" sz="1200" b="0" i="0" dirty="0" err="1">
                <a:solidFill>
                  <a:srgbClr val="444444"/>
                </a:solidFill>
                <a:effectLst/>
                <a:latin typeface="Arial" panose="020B0604020202020204" pitchFamily="34" charset="0"/>
              </a:rPr>
              <a:t>néonatologiste</a:t>
            </a:r>
            <a:r>
              <a:rPr lang="fr-FR" sz="1200" b="0" i="0" dirty="0">
                <a:solidFill>
                  <a:srgbClr val="444444"/>
                </a:solidFill>
                <a:effectLst/>
                <a:latin typeface="Arial" panose="020B0604020202020204" pitchFamily="34" charset="0"/>
              </a:rPr>
              <a:t> est Professeure Associée de Pédiatrie affiliée à l’Institut Supérieur de Technologie médicale de </a:t>
            </a:r>
            <a:r>
              <a:rPr lang="fr-FR" sz="1200" b="0" i="0" dirty="0" err="1">
                <a:solidFill>
                  <a:srgbClr val="444444"/>
                </a:solidFill>
                <a:effectLst/>
                <a:latin typeface="Arial" panose="020B0604020202020204" pitchFamily="34" charset="0"/>
              </a:rPr>
              <a:t>Nkolondom</a:t>
            </a:r>
            <a:r>
              <a:rPr lang="fr-FR" sz="1200" b="0" i="0" dirty="0">
                <a:solidFill>
                  <a:srgbClr val="444444"/>
                </a:solidFill>
                <a:effectLst/>
                <a:latin typeface="Arial" panose="020B0604020202020204" pitchFamily="34" charset="0"/>
              </a:rPr>
              <a:t> au Cameroun. Formée à l’Université de Bordeaux après un internat qualifiant et un post internat en néonatologie (Maternité de Pellegrin, France), elle regagne le Cameroun en 1991. Elle a été fortement impliquée dans des activités cliniques et de santé publique en tant que Pédiatre hospitalier, Cheffe de service de pédiatrie/néonatologie, Coordonnateur du centre de traitement agrée par les antirétroviraux puis </a:t>
            </a:r>
            <a:r>
              <a:rPr lang="fr-FR" sz="1200" b="0" i="0" dirty="0" err="1">
                <a:solidFill>
                  <a:srgbClr val="444444"/>
                </a:solidFill>
                <a:effectLst/>
                <a:latin typeface="Arial" panose="020B0604020202020204" pitchFamily="34" charset="0"/>
              </a:rPr>
              <a:t>Directeure</a:t>
            </a:r>
            <a:r>
              <a:rPr lang="fr-FR" sz="1200" b="0" i="0" dirty="0">
                <a:solidFill>
                  <a:srgbClr val="444444"/>
                </a:solidFill>
                <a:effectLst/>
                <a:latin typeface="Arial" panose="020B0604020202020204" pitchFamily="34" charset="0"/>
              </a:rPr>
              <a:t> du Centre Hospitalier d’Essos de la Caisse Nationale de Prévoyance sociale de 1991 à 2020. Cumulativement, elle intervient comme responsable de la prévention de la transmission mère-enfant (TME)du VIH au Comité National de lutte contre le Sida de 1999 à 2008 et est pionnière de ce combat au Cameroun. Ses champs d'intérêts dans le VIH tant dans les domaines cliniques que de la recherche opérationnelle  sont : l'infection périnatale et pédiatrique à VIH, la réponse aux traitements antirétroviraux des adolescents, l’élimination de la TME du VIH notamment en contexte d’allaitement. Depuis 2020, au sein de l’Association Camerounaise des Femmes Médecins, elle </a:t>
            </a:r>
            <a:r>
              <a:rPr lang="fr-FR" sz="1200" b="0" i="0" dirty="0" err="1">
                <a:solidFill>
                  <a:srgbClr val="444444"/>
                </a:solidFill>
                <a:effectLst/>
                <a:latin typeface="Arial" panose="020B0604020202020204" pitchFamily="34" charset="0"/>
              </a:rPr>
              <a:t>oeuvre</a:t>
            </a:r>
            <a:r>
              <a:rPr lang="fr-FR" sz="1200" b="0" i="0" dirty="0">
                <a:solidFill>
                  <a:srgbClr val="444444"/>
                </a:solidFill>
                <a:effectLst/>
                <a:latin typeface="Arial" panose="020B0604020202020204" pitchFamily="34" charset="0"/>
              </a:rPr>
              <a:t> à limiter  la propagation du VIH chez les travailleuses de sexe ainsi que leur accès au traitement antirétroviral et à la  </a:t>
            </a:r>
            <a:r>
              <a:rPr lang="fr-FR" sz="1200" b="0" i="0" dirty="0" err="1">
                <a:solidFill>
                  <a:srgbClr val="444444"/>
                </a:solidFill>
                <a:effectLst/>
                <a:latin typeface="Arial" panose="020B0604020202020204" pitchFamily="34" charset="0"/>
              </a:rPr>
              <a:t>PreP</a:t>
            </a:r>
            <a:r>
              <a:rPr lang="fr-FR" sz="1200" b="0" i="0" dirty="0">
                <a:solidFill>
                  <a:srgbClr val="444444"/>
                </a:solidFill>
                <a:effectLst/>
                <a:latin typeface="Arial" panose="020B0604020202020204" pitchFamily="34" charset="0"/>
              </a:rPr>
              <a:t>.</a:t>
            </a:r>
            <a:endParaRPr lang="fr-FR" sz="1200" dirty="0">
              <a:solidFill>
                <a:srgbClr val="192E1B"/>
              </a:solidFill>
              <a:latin typeface="Arial" panose="020B0604020202020204" pitchFamily="34" charset="0"/>
              <a:ea typeface="Calibri" panose="020F0502020204030204" pitchFamily="34" charset="0"/>
              <a:cs typeface="Arial" panose="020B0604020202020204" pitchFamily="34" charset="0"/>
            </a:endParaRPr>
          </a:p>
          <a:p>
            <a:endParaRPr lang="fr-FR" sz="900" dirty="0">
              <a:solidFill>
                <a:srgbClr val="192E1B"/>
              </a:solidFill>
            </a:endParaRPr>
          </a:p>
        </p:txBody>
      </p:sp>
      <p:sp>
        <p:nvSpPr>
          <p:cNvPr id="11" name="Triangle rectangle 10">
            <a:extLst>
              <a:ext uri="{FF2B5EF4-FFF2-40B4-BE49-F238E27FC236}">
                <a16:creationId xmlns:a16="http://schemas.microsoft.com/office/drawing/2014/main" id="{856702C0-4A43-41DF-86EE-C85C2DEB55A2}"/>
              </a:ext>
            </a:extLst>
          </p:cNvPr>
          <p:cNvSpPr/>
          <p:nvPr/>
        </p:nvSpPr>
        <p:spPr>
          <a:xfrm flipV="1">
            <a:off x="268497" y="773901"/>
            <a:ext cx="7283240" cy="1522837"/>
          </a:xfrm>
          <a:prstGeom prst="rtTriangle">
            <a:avLst/>
          </a:prstGeom>
          <a:solidFill>
            <a:srgbClr val="F7941D"/>
          </a:solidFill>
          <a:ln>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7" name="Triangle rectangle 6">
            <a:extLst>
              <a:ext uri="{FF2B5EF4-FFF2-40B4-BE49-F238E27FC236}">
                <a16:creationId xmlns:a16="http://schemas.microsoft.com/office/drawing/2014/main" id="{B2076707-A22F-46B8-924A-7BC2F108F63F}"/>
              </a:ext>
            </a:extLst>
          </p:cNvPr>
          <p:cNvSpPr/>
          <p:nvPr/>
        </p:nvSpPr>
        <p:spPr>
          <a:xfrm flipV="1">
            <a:off x="268497" y="745236"/>
            <a:ext cx="5839742" cy="1042116"/>
          </a:xfrm>
          <a:prstGeom prst="rtTriangle">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8" name="ZoneTexte 7">
            <a:extLst>
              <a:ext uri="{FF2B5EF4-FFF2-40B4-BE49-F238E27FC236}">
                <a16:creationId xmlns:a16="http://schemas.microsoft.com/office/drawing/2014/main" id="{73390343-705C-4E7F-8D18-7207F5BD1A4F}"/>
              </a:ext>
            </a:extLst>
          </p:cNvPr>
          <p:cNvSpPr txBox="1"/>
          <p:nvPr/>
        </p:nvSpPr>
        <p:spPr>
          <a:xfrm>
            <a:off x="909050" y="3839842"/>
            <a:ext cx="5741574" cy="473206"/>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Mercredi 17 avril 2024</a:t>
            </a:r>
          </a:p>
          <a:p>
            <a:r>
              <a:rPr lang="fr-FR" sz="1125" b="1" dirty="0">
                <a:solidFill>
                  <a:srgbClr val="F7A347"/>
                </a:solidFill>
                <a:latin typeface="Arial" panose="020B0604020202020204" pitchFamily="34" charset="0"/>
              </a:rPr>
              <a:t>15h20</a:t>
            </a:r>
            <a:r>
              <a:rPr lang="fr-FR" sz="1125" dirty="0">
                <a:solidFill>
                  <a:srgbClr val="F7A347"/>
                </a:solidFill>
                <a:latin typeface="Arial" panose="020B0604020202020204" pitchFamily="34" charset="0"/>
              </a:rPr>
              <a:t> • ML7.2 – Enfants exposés non infectés</a:t>
            </a:r>
            <a:endParaRPr lang="fr-FR" sz="1125" dirty="0">
              <a:solidFill>
                <a:srgbClr val="F7A347"/>
              </a:solidFill>
            </a:endParaRPr>
          </a:p>
        </p:txBody>
      </p:sp>
      <p:pic>
        <p:nvPicPr>
          <p:cNvPr id="10" name="Image 9">
            <a:extLst>
              <a:ext uri="{FF2B5EF4-FFF2-40B4-BE49-F238E27FC236}">
                <a16:creationId xmlns:a16="http://schemas.microsoft.com/office/drawing/2014/main" id="{A8BF0C9E-3563-A874-3890-AD47ED3497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A3A82CD3-9863-7A49-A8FF-0A222B405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46"/>
            <a:ext cx="7559675" cy="2362398"/>
          </a:xfrm>
          <a:prstGeom prst="rect">
            <a:avLst/>
          </a:prstGeom>
        </p:spPr>
      </p:pic>
      <p:sp>
        <p:nvSpPr>
          <p:cNvPr id="12" name="Ellipse 11">
            <a:extLst>
              <a:ext uri="{FF2B5EF4-FFF2-40B4-BE49-F238E27FC236}">
                <a16:creationId xmlns:a16="http://schemas.microsoft.com/office/drawing/2014/main" id="{3B13094C-F229-11EB-E2D4-1CB98954BCBE}"/>
              </a:ext>
            </a:extLst>
          </p:cNvPr>
          <p:cNvSpPr/>
          <p:nvPr/>
        </p:nvSpPr>
        <p:spPr>
          <a:xfrm>
            <a:off x="4958866" y="186975"/>
            <a:ext cx="1991000" cy="2045429"/>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4" name="ZoneTexte 3">
            <a:extLst>
              <a:ext uri="{FF2B5EF4-FFF2-40B4-BE49-F238E27FC236}">
                <a16:creationId xmlns:a16="http://schemas.microsoft.com/office/drawing/2014/main" id="{36CFD14A-84A6-612F-4F38-F20DC428D0DF}"/>
              </a:ext>
            </a:extLst>
          </p:cNvPr>
          <p:cNvSpPr txBox="1"/>
          <p:nvPr/>
        </p:nvSpPr>
        <p:spPr>
          <a:xfrm>
            <a:off x="909048" y="4389138"/>
            <a:ext cx="5741574" cy="473206"/>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Jeudi 18 avril 2024</a:t>
            </a:r>
          </a:p>
          <a:p>
            <a:r>
              <a:rPr lang="fr-FR" sz="1125" b="1" dirty="0">
                <a:solidFill>
                  <a:srgbClr val="F7A347"/>
                </a:solidFill>
                <a:latin typeface="Arial" panose="020B0604020202020204" pitchFamily="34" charset="0"/>
              </a:rPr>
              <a:t>08h30</a:t>
            </a:r>
            <a:r>
              <a:rPr lang="fr-FR" sz="1125" dirty="0">
                <a:solidFill>
                  <a:srgbClr val="F7A347"/>
                </a:solidFill>
                <a:latin typeface="Arial" panose="020B0604020202020204" pitchFamily="34" charset="0"/>
              </a:rPr>
              <a:t> • Session Plénière 2 – Jeunes et adolescents: santé sexuelle et prévention</a:t>
            </a:r>
            <a:endParaRPr lang="fr-FR" sz="1125" dirty="0">
              <a:solidFill>
                <a:srgbClr val="F7A347"/>
              </a:solidFill>
            </a:endParaRPr>
          </a:p>
        </p:txBody>
      </p:sp>
    </p:spTree>
    <p:extLst>
      <p:ext uri="{BB962C8B-B14F-4D97-AF65-F5344CB8AC3E}">
        <p14:creationId xmlns:p14="http://schemas.microsoft.com/office/powerpoint/2010/main" val="15908664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8D9B2-2D2F-40A2-97E2-E4156F461252}"/>
              </a:ext>
            </a:extLst>
          </p:cNvPr>
          <p:cNvSpPr>
            <a:spLocks noGrp="1"/>
          </p:cNvSpPr>
          <p:nvPr>
            <p:ph type="ctrTitle"/>
          </p:nvPr>
        </p:nvSpPr>
        <p:spPr>
          <a:xfrm>
            <a:off x="1775957" y="2167228"/>
            <a:ext cx="4007757" cy="1358622"/>
          </a:xfrm>
        </p:spPr>
        <p:txBody>
          <a:bodyPr>
            <a:normAutofit/>
          </a:bodyPr>
          <a:lstStyle/>
          <a:p>
            <a:r>
              <a:rPr lang="fr-FR" sz="3375" b="1" dirty="0">
                <a:solidFill>
                  <a:srgbClr val="18301A"/>
                </a:solidFill>
                <a:latin typeface="Arial" panose="020B0604020202020204" pitchFamily="34" charset="0"/>
                <a:cs typeface="Arial" panose="020B0604020202020204" pitchFamily="34" charset="0"/>
              </a:rPr>
              <a:t>Antoine </a:t>
            </a:r>
            <a:br>
              <a:rPr lang="fr-FR" sz="3375" b="1" dirty="0">
                <a:solidFill>
                  <a:srgbClr val="18301A"/>
                </a:solidFill>
                <a:latin typeface="Arial" panose="020B0604020202020204" pitchFamily="34" charset="0"/>
                <a:cs typeface="Arial" panose="020B0604020202020204" pitchFamily="34" charset="0"/>
              </a:rPr>
            </a:br>
            <a:r>
              <a:rPr lang="fr-FR" sz="3375" b="1" dirty="0">
                <a:solidFill>
                  <a:srgbClr val="18301A"/>
                </a:solidFill>
                <a:latin typeface="Arial" panose="020B0604020202020204" pitchFamily="34" charset="0"/>
                <a:cs typeface="Arial" panose="020B0604020202020204" pitchFamily="34" charset="0"/>
              </a:rPr>
              <a:t>NKUBA</a:t>
            </a:r>
          </a:p>
        </p:txBody>
      </p:sp>
      <p:sp>
        <p:nvSpPr>
          <p:cNvPr id="3" name="Sous-titre 2">
            <a:extLst>
              <a:ext uri="{FF2B5EF4-FFF2-40B4-BE49-F238E27FC236}">
                <a16:creationId xmlns:a16="http://schemas.microsoft.com/office/drawing/2014/main" id="{D9A4EC38-3362-463E-8D51-3E5C89020CFD}"/>
              </a:ext>
            </a:extLst>
          </p:cNvPr>
          <p:cNvSpPr>
            <a:spLocks noGrp="1"/>
          </p:cNvSpPr>
          <p:nvPr>
            <p:ph type="subTitle" idx="1"/>
          </p:nvPr>
        </p:nvSpPr>
        <p:spPr>
          <a:xfrm>
            <a:off x="909048" y="4370617"/>
            <a:ext cx="5741574" cy="4663820"/>
          </a:xfrm>
        </p:spPr>
        <p:txBody>
          <a:bodyPr>
            <a:normAutofit/>
          </a:bodyPr>
          <a:lstStyle/>
          <a:p>
            <a:pPr algn="just">
              <a:lnSpc>
                <a:spcPct val="107000"/>
              </a:lnSpc>
              <a:spcAft>
                <a:spcPts val="800"/>
              </a:spcAft>
            </a:pPr>
            <a:r>
              <a:rPr lang="fr-FR" sz="1200" dirty="0">
                <a:solidFill>
                  <a:srgbClr val="192E1B"/>
                </a:solidFill>
                <a:latin typeface="Arial" panose="020B0604020202020204" pitchFamily="34" charset="0"/>
                <a:cs typeface="Times New Roman" panose="02020603050405020304" pitchFamily="18" charset="0"/>
              </a:rPr>
              <a:t>Le Docteur Antoine </a:t>
            </a:r>
            <a:r>
              <a:rPr lang="fr-FR" sz="1200" dirty="0" err="1">
                <a:solidFill>
                  <a:srgbClr val="192E1B"/>
                </a:solidFill>
                <a:latin typeface="Arial" panose="020B0604020202020204" pitchFamily="34" charset="0"/>
                <a:cs typeface="Times New Roman" panose="02020603050405020304" pitchFamily="18" charset="0"/>
              </a:rPr>
              <a:t>Nkuba</a:t>
            </a:r>
            <a:r>
              <a:rPr lang="fr-FR" sz="1200" dirty="0">
                <a:solidFill>
                  <a:srgbClr val="192E1B"/>
                </a:solidFill>
                <a:latin typeface="Arial" panose="020B0604020202020204" pitchFamily="34" charset="0"/>
                <a:cs typeface="Times New Roman" panose="02020603050405020304" pitchFamily="18" charset="0"/>
              </a:rPr>
              <a:t> </a:t>
            </a:r>
            <a:r>
              <a:rPr lang="fr-FR" sz="1200" dirty="0" err="1">
                <a:solidFill>
                  <a:srgbClr val="192E1B"/>
                </a:solidFill>
                <a:latin typeface="Arial" panose="020B0604020202020204" pitchFamily="34" charset="0"/>
                <a:cs typeface="Times New Roman" panose="02020603050405020304" pitchFamily="18" charset="0"/>
              </a:rPr>
              <a:t>Ndaye</a:t>
            </a:r>
            <a:r>
              <a:rPr lang="fr-FR" sz="1200" dirty="0">
                <a:solidFill>
                  <a:srgbClr val="192E1B"/>
                </a:solidFill>
                <a:latin typeface="Arial" panose="020B0604020202020204" pitchFamily="34" charset="0"/>
                <a:cs typeface="Times New Roman" panose="02020603050405020304" pitchFamily="18" charset="0"/>
              </a:rPr>
              <a:t> est médecin et chercheur à l'Institut National de Recherche Biomédicale (INRB), au Département de Biologie Médicale des Cliniques Universitaires de Kinshasa (CUK) et à l’Institut de Recherche pour le Développement. Il est également Professeur Associé à la Faculté de Médecine de l’Université de Kinshasa. Il est impliqué dans la surveillance des maladies infectieuses axée sur les maladies virales telles que Ebola, le MPOX, la fièvre jaune et le SRAS-CoV-2. En 2016 et 2020, il a participé à plusieurs activités de réponse aux épidémies dont celle de la Maladie à Virus Ebola à l’Est de la RDC. Actuellement, il est responsable du laboratoire des virus émergents à l’INRB et responsable de la composante biomédicale de l’Etude RESOH-LABO conduite à Bukavu, ville de l’Est de la RDC. Il est auteur et co-auteur de plus d'une dizaine d'articles scientifiques publiés.</a:t>
            </a:r>
          </a:p>
        </p:txBody>
      </p:sp>
      <p:sp>
        <p:nvSpPr>
          <p:cNvPr id="11" name="Triangle rectangle 10">
            <a:extLst>
              <a:ext uri="{FF2B5EF4-FFF2-40B4-BE49-F238E27FC236}">
                <a16:creationId xmlns:a16="http://schemas.microsoft.com/office/drawing/2014/main" id="{856702C0-4A43-41DF-86EE-C85C2DEB55A2}"/>
              </a:ext>
            </a:extLst>
          </p:cNvPr>
          <p:cNvSpPr/>
          <p:nvPr/>
        </p:nvSpPr>
        <p:spPr>
          <a:xfrm flipV="1">
            <a:off x="268497" y="773901"/>
            <a:ext cx="7283240" cy="1522837"/>
          </a:xfrm>
          <a:prstGeom prst="rtTriangle">
            <a:avLst/>
          </a:prstGeom>
          <a:solidFill>
            <a:srgbClr val="F7941D"/>
          </a:solidFill>
          <a:ln>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7" name="Triangle rectangle 6">
            <a:extLst>
              <a:ext uri="{FF2B5EF4-FFF2-40B4-BE49-F238E27FC236}">
                <a16:creationId xmlns:a16="http://schemas.microsoft.com/office/drawing/2014/main" id="{B2076707-A22F-46B8-924A-7BC2F108F63F}"/>
              </a:ext>
            </a:extLst>
          </p:cNvPr>
          <p:cNvSpPr/>
          <p:nvPr/>
        </p:nvSpPr>
        <p:spPr>
          <a:xfrm flipV="1">
            <a:off x="268497" y="745236"/>
            <a:ext cx="5839742" cy="1042116"/>
          </a:xfrm>
          <a:prstGeom prst="rtTriangle">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8" name="ZoneTexte 7">
            <a:extLst>
              <a:ext uri="{FF2B5EF4-FFF2-40B4-BE49-F238E27FC236}">
                <a16:creationId xmlns:a16="http://schemas.microsoft.com/office/drawing/2014/main" id="{73390343-705C-4E7F-8D18-7207F5BD1A4F}"/>
              </a:ext>
            </a:extLst>
          </p:cNvPr>
          <p:cNvSpPr txBox="1"/>
          <p:nvPr/>
        </p:nvSpPr>
        <p:spPr>
          <a:xfrm>
            <a:off x="909050" y="3768557"/>
            <a:ext cx="5741574" cy="473206"/>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Jeudi 18 avril 2024</a:t>
            </a:r>
          </a:p>
          <a:p>
            <a:r>
              <a:rPr lang="fr-FR" sz="1125" b="1" dirty="0">
                <a:solidFill>
                  <a:srgbClr val="F7A347"/>
                </a:solidFill>
                <a:latin typeface="Arial" panose="020B0604020202020204" pitchFamily="34" charset="0"/>
              </a:rPr>
              <a:t>15h20 • </a:t>
            </a:r>
            <a:r>
              <a:rPr lang="fr-FR" sz="1125" dirty="0">
                <a:solidFill>
                  <a:srgbClr val="F7A347"/>
                </a:solidFill>
                <a:latin typeface="Arial" panose="020B0604020202020204" pitchFamily="34" charset="0"/>
              </a:rPr>
              <a:t>ML20.2 - Place de la sérologie dans la riposte aux émergences infectieuses</a:t>
            </a:r>
          </a:p>
        </p:txBody>
      </p:sp>
      <p:pic>
        <p:nvPicPr>
          <p:cNvPr id="10" name="Image 9">
            <a:extLst>
              <a:ext uri="{FF2B5EF4-FFF2-40B4-BE49-F238E27FC236}">
                <a16:creationId xmlns:a16="http://schemas.microsoft.com/office/drawing/2014/main" id="{B7FD63BC-B5E3-1A0D-26FF-1FCA5AD8F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4670564A-39C7-2763-B81D-63CA0EBF4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46"/>
            <a:ext cx="7559675" cy="2362398"/>
          </a:xfrm>
          <a:prstGeom prst="rect">
            <a:avLst/>
          </a:prstGeom>
        </p:spPr>
      </p:pic>
      <p:sp>
        <p:nvSpPr>
          <p:cNvPr id="12" name="Ellipse 11">
            <a:extLst>
              <a:ext uri="{FF2B5EF4-FFF2-40B4-BE49-F238E27FC236}">
                <a16:creationId xmlns:a16="http://schemas.microsoft.com/office/drawing/2014/main" id="{7C45B095-87A5-5E4E-6517-8A081E4E65E8}"/>
              </a:ext>
            </a:extLst>
          </p:cNvPr>
          <p:cNvSpPr/>
          <p:nvPr/>
        </p:nvSpPr>
        <p:spPr>
          <a:xfrm>
            <a:off x="4958866" y="186975"/>
            <a:ext cx="1991000" cy="2045429"/>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Tree>
    <p:extLst>
      <p:ext uri="{BB962C8B-B14F-4D97-AF65-F5344CB8AC3E}">
        <p14:creationId xmlns:p14="http://schemas.microsoft.com/office/powerpoint/2010/main" val="19181895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8D9B2-2D2F-40A2-97E2-E4156F461252}"/>
              </a:ext>
            </a:extLst>
          </p:cNvPr>
          <p:cNvSpPr>
            <a:spLocks noGrp="1"/>
          </p:cNvSpPr>
          <p:nvPr>
            <p:ph type="ctrTitle"/>
          </p:nvPr>
        </p:nvSpPr>
        <p:spPr>
          <a:xfrm>
            <a:off x="1775957" y="2131307"/>
            <a:ext cx="4007757" cy="1358622"/>
          </a:xfrm>
        </p:spPr>
        <p:txBody>
          <a:bodyPr>
            <a:normAutofit/>
          </a:bodyPr>
          <a:lstStyle/>
          <a:p>
            <a:r>
              <a:rPr lang="fr-FR" sz="3375" b="1" dirty="0">
                <a:solidFill>
                  <a:srgbClr val="18301A"/>
                </a:solidFill>
                <a:latin typeface="Arial" panose="020B0604020202020204" pitchFamily="34" charset="0"/>
                <a:cs typeface="Arial" panose="020B0604020202020204" pitchFamily="34" charset="0"/>
              </a:rPr>
              <a:t>Lesi OLUFUNMILAYO</a:t>
            </a:r>
          </a:p>
        </p:txBody>
      </p:sp>
      <p:sp>
        <p:nvSpPr>
          <p:cNvPr id="3" name="Sous-titre 2">
            <a:extLst>
              <a:ext uri="{FF2B5EF4-FFF2-40B4-BE49-F238E27FC236}">
                <a16:creationId xmlns:a16="http://schemas.microsoft.com/office/drawing/2014/main" id="{D9A4EC38-3362-463E-8D51-3E5C89020CFD}"/>
              </a:ext>
            </a:extLst>
          </p:cNvPr>
          <p:cNvSpPr>
            <a:spLocks noGrp="1"/>
          </p:cNvSpPr>
          <p:nvPr>
            <p:ph type="subTitle" idx="1"/>
          </p:nvPr>
        </p:nvSpPr>
        <p:spPr>
          <a:xfrm>
            <a:off x="909048" y="4271148"/>
            <a:ext cx="5741574" cy="4663820"/>
          </a:xfrm>
        </p:spPr>
        <p:txBody>
          <a:bodyPr>
            <a:normAutofit/>
          </a:bodyPr>
          <a:lstStyle/>
          <a:p>
            <a:pPr algn="just">
              <a:lnSpc>
                <a:spcPct val="115000"/>
              </a:lnSpc>
              <a:spcAft>
                <a:spcPts val="563"/>
              </a:spcAft>
            </a:pPr>
            <a:r>
              <a:rPr lang="fr-FR" sz="1200" dirty="0">
                <a:solidFill>
                  <a:srgbClr val="192E1B"/>
                </a:solidFill>
                <a:latin typeface="Arial" panose="020B0604020202020204" pitchFamily="34" charset="0"/>
                <a:cs typeface="Arial" panose="020B0604020202020204" pitchFamily="34" charset="0"/>
              </a:rPr>
              <a:t>Le Dr </a:t>
            </a:r>
            <a:r>
              <a:rPr lang="fr-FR" sz="1200" dirty="0" err="1">
                <a:solidFill>
                  <a:srgbClr val="192E1B"/>
                </a:solidFill>
                <a:latin typeface="Arial" panose="020B0604020202020204" pitchFamily="34" charset="0"/>
                <a:cs typeface="Arial" panose="020B0604020202020204" pitchFamily="34" charset="0"/>
              </a:rPr>
              <a:t>Funmi</a:t>
            </a:r>
            <a:r>
              <a:rPr lang="fr-FR" sz="1200" dirty="0">
                <a:solidFill>
                  <a:srgbClr val="192E1B"/>
                </a:solidFill>
                <a:latin typeface="Arial" panose="020B0604020202020204" pitchFamily="34" charset="0"/>
                <a:cs typeface="Arial" panose="020B0604020202020204" pitchFamily="34" charset="0"/>
              </a:rPr>
              <a:t> </a:t>
            </a:r>
            <a:r>
              <a:rPr lang="fr-FR" sz="1200" dirty="0" err="1">
                <a:solidFill>
                  <a:srgbClr val="192E1B"/>
                </a:solidFill>
                <a:latin typeface="Arial" panose="020B0604020202020204" pitchFamily="34" charset="0"/>
                <a:cs typeface="Arial" panose="020B0604020202020204" pitchFamily="34" charset="0"/>
              </a:rPr>
              <a:t>Lesi</a:t>
            </a:r>
            <a:r>
              <a:rPr lang="fr-FR" sz="1200" dirty="0">
                <a:solidFill>
                  <a:srgbClr val="192E1B"/>
                </a:solidFill>
                <a:latin typeface="Arial" panose="020B0604020202020204" pitchFamily="34" charset="0"/>
                <a:cs typeface="Arial" panose="020B0604020202020204" pitchFamily="34" charset="0"/>
              </a:rPr>
              <a:t> est actuellement chef d'équipe Hépatites virales au Programme mondial sur les hépatites, Département des programmes mondiaux sur le VIH, les hépatites et les IST (HHS), au siège de l'OMS à Genève, où elle coordonne et soutient la mise en œuvre de la stratégie mondiale d'élimination des hépatites B et C en matière de santé publique pour obtenir un impact au niveau des pays. Elle a coordonné l'élaboration du cadre du parcours vers l'élimination de l'hépatite (PTE) et la mise à jour des directives de validation nationales, et a contribué à la mise à jour des lignes directrices de l'OMS pour le traitement du VHB en 2024. Elle a soutenu le développement de programmes sur l'hépatite dans de nombreux pays de la région africaine, renforcé la surveillance de l'hépatite et établi des partenariats stratégiques. Elle est gastro-entérologue et hépatologue et professeur de médecine (Université de Lagos, Nigéria 2001-2017) et a précédemment occupé le poste de conseillère régionale pour l'hépatite virale à l'OMS Afrique.</a:t>
            </a:r>
          </a:p>
        </p:txBody>
      </p:sp>
      <p:sp>
        <p:nvSpPr>
          <p:cNvPr id="11" name="Triangle rectangle 10">
            <a:extLst>
              <a:ext uri="{FF2B5EF4-FFF2-40B4-BE49-F238E27FC236}">
                <a16:creationId xmlns:a16="http://schemas.microsoft.com/office/drawing/2014/main" id="{856702C0-4A43-41DF-86EE-C85C2DEB55A2}"/>
              </a:ext>
            </a:extLst>
          </p:cNvPr>
          <p:cNvSpPr/>
          <p:nvPr/>
        </p:nvSpPr>
        <p:spPr>
          <a:xfrm flipV="1">
            <a:off x="268497" y="773901"/>
            <a:ext cx="7283240" cy="1522837"/>
          </a:xfrm>
          <a:prstGeom prst="rtTriangle">
            <a:avLst/>
          </a:prstGeom>
          <a:solidFill>
            <a:srgbClr val="F7941D"/>
          </a:solidFill>
          <a:ln>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7" name="Triangle rectangle 6">
            <a:extLst>
              <a:ext uri="{FF2B5EF4-FFF2-40B4-BE49-F238E27FC236}">
                <a16:creationId xmlns:a16="http://schemas.microsoft.com/office/drawing/2014/main" id="{B2076707-A22F-46B8-924A-7BC2F108F63F}"/>
              </a:ext>
            </a:extLst>
          </p:cNvPr>
          <p:cNvSpPr/>
          <p:nvPr/>
        </p:nvSpPr>
        <p:spPr>
          <a:xfrm flipV="1">
            <a:off x="268497" y="745236"/>
            <a:ext cx="5839742" cy="1042116"/>
          </a:xfrm>
          <a:prstGeom prst="rtTriangle">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8" name="ZoneTexte 7">
            <a:extLst>
              <a:ext uri="{FF2B5EF4-FFF2-40B4-BE49-F238E27FC236}">
                <a16:creationId xmlns:a16="http://schemas.microsoft.com/office/drawing/2014/main" id="{73390343-705C-4E7F-8D18-7207F5BD1A4F}"/>
              </a:ext>
            </a:extLst>
          </p:cNvPr>
          <p:cNvSpPr txBox="1"/>
          <p:nvPr/>
        </p:nvSpPr>
        <p:spPr>
          <a:xfrm>
            <a:off x="909050" y="3648698"/>
            <a:ext cx="5741574" cy="473206"/>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Jeudi 18 avril 2024</a:t>
            </a:r>
          </a:p>
          <a:p>
            <a:r>
              <a:rPr lang="fr-FR" sz="1125" b="1" dirty="0">
                <a:solidFill>
                  <a:srgbClr val="F7A347"/>
                </a:solidFill>
                <a:latin typeface="Arial" panose="020B0604020202020204" pitchFamily="34" charset="0"/>
              </a:rPr>
              <a:t>09h00  •</a:t>
            </a:r>
            <a:r>
              <a:rPr lang="fr-FR" sz="1125" dirty="0">
                <a:solidFill>
                  <a:srgbClr val="F7A347"/>
                </a:solidFill>
                <a:latin typeface="Arial" panose="020B0604020202020204" pitchFamily="34" charset="0"/>
              </a:rPr>
              <a:t> Session Plénière 2 -  Pour en finir avec l’hépatite B </a:t>
            </a:r>
            <a:endParaRPr lang="fr-FR" sz="1125" dirty="0">
              <a:solidFill>
                <a:srgbClr val="F7A347"/>
              </a:solidFill>
            </a:endParaRPr>
          </a:p>
        </p:txBody>
      </p:sp>
      <p:pic>
        <p:nvPicPr>
          <p:cNvPr id="5" name="Image 4">
            <a:extLst>
              <a:ext uri="{FF2B5EF4-FFF2-40B4-BE49-F238E27FC236}">
                <a16:creationId xmlns:a16="http://schemas.microsoft.com/office/drawing/2014/main" id="{37ACB6EC-E034-9E0A-FB7B-0401D91ED7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10" name="Image 9" descr="Une image contenant texte&#10;&#10;Description générée automatiquement">
            <a:extLst>
              <a:ext uri="{FF2B5EF4-FFF2-40B4-BE49-F238E27FC236}">
                <a16:creationId xmlns:a16="http://schemas.microsoft.com/office/drawing/2014/main" id="{6891E606-B800-7EA6-F345-91A9A11321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46"/>
            <a:ext cx="7559675" cy="2362398"/>
          </a:xfrm>
          <a:prstGeom prst="rect">
            <a:avLst/>
          </a:prstGeom>
        </p:spPr>
      </p:pic>
      <p:sp>
        <p:nvSpPr>
          <p:cNvPr id="12" name="Ellipse 11">
            <a:extLst>
              <a:ext uri="{FF2B5EF4-FFF2-40B4-BE49-F238E27FC236}">
                <a16:creationId xmlns:a16="http://schemas.microsoft.com/office/drawing/2014/main" id="{61DA12A8-A411-E515-7572-90C359D14672}"/>
              </a:ext>
            </a:extLst>
          </p:cNvPr>
          <p:cNvSpPr/>
          <p:nvPr/>
        </p:nvSpPr>
        <p:spPr>
          <a:xfrm>
            <a:off x="4958866" y="186975"/>
            <a:ext cx="1929044" cy="2045429"/>
          </a:xfrm>
          <a:prstGeom prst="ellipse">
            <a:avLst/>
          </a:prstGeom>
          <a:blipFill dpi="0" rotWithShape="1">
            <a:blip r:embed="rId4">
              <a:extLst>
                <a:ext uri="{28A0092B-C50C-407E-A947-70E740481C1C}">
                  <a14:useLocalDpi xmlns:a14="http://schemas.microsoft.com/office/drawing/2010/main" val="0"/>
                </a:ext>
              </a:extLst>
            </a:blip>
            <a:srcRect/>
            <a:stretch>
              <a:fillRect l="443" t="710" r="-443" b="-20064"/>
            </a:stretch>
          </a:blip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Tree>
    <p:extLst>
      <p:ext uri="{BB962C8B-B14F-4D97-AF65-F5344CB8AC3E}">
        <p14:creationId xmlns:p14="http://schemas.microsoft.com/office/powerpoint/2010/main" val="473758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8D9B2-2D2F-40A2-97E2-E4156F461252}"/>
              </a:ext>
            </a:extLst>
          </p:cNvPr>
          <p:cNvSpPr>
            <a:spLocks noGrp="1"/>
          </p:cNvSpPr>
          <p:nvPr>
            <p:ph type="ctrTitle"/>
          </p:nvPr>
        </p:nvSpPr>
        <p:spPr>
          <a:xfrm>
            <a:off x="1775957" y="2127097"/>
            <a:ext cx="4007757" cy="1358622"/>
          </a:xfrm>
        </p:spPr>
        <p:txBody>
          <a:bodyPr>
            <a:normAutofit/>
          </a:bodyPr>
          <a:lstStyle/>
          <a:p>
            <a:r>
              <a:rPr lang="fr-FR" sz="3375" b="1" dirty="0">
                <a:solidFill>
                  <a:srgbClr val="18301A"/>
                </a:solidFill>
                <a:latin typeface="Arial" panose="020B0604020202020204" pitchFamily="34" charset="0"/>
                <a:cs typeface="Arial" panose="020B0604020202020204" pitchFamily="34" charset="0"/>
              </a:rPr>
              <a:t>Romain </a:t>
            </a:r>
            <a:br>
              <a:rPr lang="fr-FR" sz="3375" b="1" dirty="0">
                <a:solidFill>
                  <a:srgbClr val="18301A"/>
                </a:solidFill>
                <a:latin typeface="Arial" panose="020B0604020202020204" pitchFamily="34" charset="0"/>
                <a:cs typeface="Arial" panose="020B0604020202020204" pitchFamily="34" charset="0"/>
              </a:rPr>
            </a:br>
            <a:r>
              <a:rPr lang="fr-FR" sz="3375" b="1" dirty="0">
                <a:solidFill>
                  <a:srgbClr val="18301A"/>
                </a:solidFill>
                <a:latin typeface="Arial" panose="020B0604020202020204" pitchFamily="34" charset="0"/>
                <a:cs typeface="Arial" panose="020B0604020202020204" pitchFamily="34" charset="0"/>
              </a:rPr>
              <a:t>PALICH</a:t>
            </a:r>
          </a:p>
        </p:txBody>
      </p:sp>
      <p:sp>
        <p:nvSpPr>
          <p:cNvPr id="3" name="Sous-titre 2">
            <a:extLst>
              <a:ext uri="{FF2B5EF4-FFF2-40B4-BE49-F238E27FC236}">
                <a16:creationId xmlns:a16="http://schemas.microsoft.com/office/drawing/2014/main" id="{D9A4EC38-3362-463E-8D51-3E5C89020CFD}"/>
              </a:ext>
            </a:extLst>
          </p:cNvPr>
          <p:cNvSpPr>
            <a:spLocks noGrp="1"/>
          </p:cNvSpPr>
          <p:nvPr>
            <p:ph type="subTitle" idx="1"/>
          </p:nvPr>
        </p:nvSpPr>
        <p:spPr>
          <a:xfrm>
            <a:off x="909048" y="4730656"/>
            <a:ext cx="5741574" cy="4663820"/>
          </a:xfrm>
        </p:spPr>
        <p:txBody>
          <a:bodyPr>
            <a:normAutofit/>
          </a:bodyPr>
          <a:lstStyle/>
          <a:p>
            <a:pPr algn="just">
              <a:lnSpc>
                <a:spcPct val="115000"/>
              </a:lnSpc>
              <a:spcAft>
                <a:spcPts val="563"/>
              </a:spcAft>
            </a:pPr>
            <a:r>
              <a:rPr lang="fr-FR" sz="1200" dirty="0">
                <a:solidFill>
                  <a:srgbClr val="192E1B"/>
                </a:solidFill>
                <a:latin typeface="Arial" panose="020B0604020202020204" pitchFamily="34" charset="0"/>
                <a:ea typeface="Calibri" panose="020F0502020204030204" pitchFamily="34" charset="0"/>
                <a:cs typeface="Arial" panose="020B0604020202020204" pitchFamily="34" charset="0"/>
              </a:rPr>
              <a:t>Le Dr. Romain </a:t>
            </a:r>
            <a:r>
              <a:rPr lang="fr-FR" sz="1200" dirty="0" err="1">
                <a:solidFill>
                  <a:srgbClr val="192E1B"/>
                </a:solidFill>
                <a:latin typeface="Arial" panose="020B0604020202020204" pitchFamily="34" charset="0"/>
                <a:ea typeface="Calibri" panose="020F0502020204030204" pitchFamily="34" charset="0"/>
                <a:cs typeface="Arial" panose="020B0604020202020204" pitchFamily="34" charset="0"/>
              </a:rPr>
              <a:t>Palich</a:t>
            </a:r>
            <a:r>
              <a:rPr lang="fr-FR" sz="1200" dirty="0">
                <a:solidFill>
                  <a:srgbClr val="192E1B"/>
                </a:solidFill>
                <a:latin typeface="Arial" panose="020B0604020202020204" pitchFamily="34" charset="0"/>
                <a:ea typeface="Calibri" panose="020F0502020204030204" pitchFamily="34" charset="0"/>
                <a:cs typeface="Arial" panose="020B0604020202020204" pitchFamily="34" charset="0"/>
              </a:rPr>
              <a:t> est médecin infectiologue à La Pitié-Salpêtrière, et chercheur au sein de l’institut Pierre Louis d’Épidémiologie et de Santé Publique (</a:t>
            </a:r>
            <a:r>
              <a:rPr lang="fr-FR" sz="1200" dirty="0" err="1">
                <a:solidFill>
                  <a:srgbClr val="192E1B"/>
                </a:solidFill>
                <a:latin typeface="Arial" panose="020B0604020202020204" pitchFamily="34" charset="0"/>
                <a:ea typeface="Calibri" panose="020F0502020204030204" pitchFamily="34" charset="0"/>
                <a:cs typeface="Arial" panose="020B0604020202020204" pitchFamily="34" charset="0"/>
              </a:rPr>
              <a:t>iPLESP</a:t>
            </a:r>
            <a:r>
              <a:rPr lang="fr-FR" sz="1200" dirty="0">
                <a:solidFill>
                  <a:srgbClr val="192E1B"/>
                </a:solidFill>
                <a:latin typeface="Arial" panose="020B0604020202020204" pitchFamily="34" charset="0"/>
                <a:ea typeface="Calibri" panose="020F0502020204030204" pitchFamily="34" charset="0"/>
                <a:cs typeface="Arial" panose="020B0604020202020204" pitchFamily="34" charset="0"/>
              </a:rPr>
              <a:t>, INSERM 1136). </a:t>
            </a:r>
          </a:p>
          <a:p>
            <a:pPr algn="just">
              <a:lnSpc>
                <a:spcPct val="115000"/>
              </a:lnSpc>
              <a:spcAft>
                <a:spcPts val="563"/>
              </a:spcAft>
            </a:pPr>
            <a:r>
              <a:rPr lang="fr-FR" sz="1200" dirty="0">
                <a:solidFill>
                  <a:srgbClr val="192E1B"/>
                </a:solidFill>
                <a:latin typeface="Arial" panose="020B0604020202020204" pitchFamily="34" charset="0"/>
                <a:ea typeface="Calibri" panose="020F0502020204030204" pitchFamily="34" charset="0"/>
                <a:cs typeface="Arial" panose="020B0604020202020204" pitchFamily="34" charset="0"/>
              </a:rPr>
              <a:t>Ses principaux champs de recherche sont les stratégies antirétrovirales utilisées chez les personnes vivant avec le VIH, les moyens de prévention du VIH, incluant la prophylaxie </a:t>
            </a:r>
            <a:r>
              <a:rPr lang="fr-FR" sz="1200" dirty="0" err="1">
                <a:solidFill>
                  <a:srgbClr val="192E1B"/>
                </a:solidFill>
                <a:latin typeface="Arial" panose="020B0604020202020204" pitchFamily="34" charset="0"/>
                <a:ea typeface="Calibri" panose="020F0502020204030204" pitchFamily="34" charset="0"/>
                <a:cs typeface="Arial" panose="020B0604020202020204" pitchFamily="34" charset="0"/>
              </a:rPr>
              <a:t>pré-exposition</a:t>
            </a:r>
            <a:r>
              <a:rPr lang="fr-FR" sz="1200" dirty="0">
                <a:solidFill>
                  <a:srgbClr val="192E1B"/>
                </a:solidFill>
                <a:latin typeface="Arial" panose="020B0604020202020204" pitchFamily="34" charset="0"/>
                <a:ea typeface="Calibri" panose="020F0502020204030204" pitchFamily="34" charset="0"/>
                <a:cs typeface="Arial" panose="020B0604020202020204" pitchFamily="34" charset="0"/>
              </a:rPr>
              <a:t> (</a:t>
            </a:r>
            <a:r>
              <a:rPr lang="fr-FR" sz="1200" dirty="0" err="1">
                <a:solidFill>
                  <a:srgbClr val="192E1B"/>
                </a:solidFill>
                <a:latin typeface="Arial" panose="020B0604020202020204" pitchFamily="34" charset="0"/>
                <a:ea typeface="Calibri" panose="020F0502020204030204" pitchFamily="34" charset="0"/>
                <a:cs typeface="Arial" panose="020B0604020202020204" pitchFamily="34" charset="0"/>
              </a:rPr>
              <a:t>PrEP</a:t>
            </a:r>
            <a:r>
              <a:rPr lang="fr-FR" sz="1200" dirty="0">
                <a:solidFill>
                  <a:srgbClr val="192E1B"/>
                </a:solidFill>
                <a:latin typeface="Arial" panose="020B0604020202020204" pitchFamily="34" charset="0"/>
                <a:ea typeface="Calibri" panose="020F0502020204030204" pitchFamily="34" charset="0"/>
                <a:cs typeface="Arial" panose="020B0604020202020204" pitchFamily="34" charset="0"/>
              </a:rPr>
              <a:t>) et les </a:t>
            </a:r>
            <a:r>
              <a:rPr lang="fr-FR" sz="1200" dirty="0" err="1">
                <a:solidFill>
                  <a:srgbClr val="192E1B"/>
                </a:solidFill>
                <a:latin typeface="Arial" panose="020B0604020202020204" pitchFamily="34" charset="0"/>
                <a:ea typeface="Calibri" panose="020F0502020204030204" pitchFamily="34" charset="0"/>
                <a:cs typeface="Arial" panose="020B0604020202020204" pitchFamily="34" charset="0"/>
              </a:rPr>
              <a:t>les</a:t>
            </a:r>
            <a:r>
              <a:rPr lang="fr-FR" sz="1200" dirty="0">
                <a:solidFill>
                  <a:srgbClr val="192E1B"/>
                </a:solidFill>
                <a:latin typeface="Arial" panose="020B0604020202020204" pitchFamily="34" charset="0"/>
                <a:ea typeface="Calibri" panose="020F0502020204030204" pitchFamily="34" charset="0"/>
                <a:cs typeface="Arial" panose="020B0604020202020204" pitchFamily="34" charset="0"/>
              </a:rPr>
              <a:t> cancers </a:t>
            </a:r>
            <a:r>
              <a:rPr lang="fr-FR" sz="1200" dirty="0" err="1">
                <a:solidFill>
                  <a:srgbClr val="192E1B"/>
                </a:solidFill>
                <a:latin typeface="Arial" panose="020B0604020202020204" pitchFamily="34" charset="0"/>
                <a:ea typeface="Calibri" panose="020F0502020204030204" pitchFamily="34" charset="0"/>
                <a:cs typeface="Arial" panose="020B0604020202020204" pitchFamily="34" charset="0"/>
              </a:rPr>
              <a:t>viro</a:t>
            </a:r>
            <a:r>
              <a:rPr lang="fr-FR" sz="1200" dirty="0">
                <a:solidFill>
                  <a:srgbClr val="192E1B"/>
                </a:solidFill>
                <a:latin typeface="Arial" panose="020B0604020202020204" pitchFamily="34" charset="0"/>
                <a:ea typeface="Calibri" panose="020F0502020204030204" pitchFamily="34" charset="0"/>
                <a:cs typeface="Arial" panose="020B0604020202020204" pitchFamily="34" charset="0"/>
              </a:rPr>
              <a:t>-induits. </a:t>
            </a:r>
          </a:p>
          <a:p>
            <a:endParaRPr lang="fr-FR" sz="900" dirty="0">
              <a:solidFill>
                <a:srgbClr val="192E1B"/>
              </a:solidFill>
            </a:endParaRPr>
          </a:p>
        </p:txBody>
      </p:sp>
      <p:sp>
        <p:nvSpPr>
          <p:cNvPr id="11" name="Triangle rectangle 10">
            <a:extLst>
              <a:ext uri="{FF2B5EF4-FFF2-40B4-BE49-F238E27FC236}">
                <a16:creationId xmlns:a16="http://schemas.microsoft.com/office/drawing/2014/main" id="{856702C0-4A43-41DF-86EE-C85C2DEB55A2}"/>
              </a:ext>
            </a:extLst>
          </p:cNvPr>
          <p:cNvSpPr/>
          <p:nvPr/>
        </p:nvSpPr>
        <p:spPr>
          <a:xfrm flipV="1">
            <a:off x="268497" y="773901"/>
            <a:ext cx="7283240" cy="1522837"/>
          </a:xfrm>
          <a:prstGeom prst="rtTriangle">
            <a:avLst/>
          </a:prstGeom>
          <a:solidFill>
            <a:srgbClr val="F7941D"/>
          </a:solidFill>
          <a:ln>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7" name="Triangle rectangle 6">
            <a:extLst>
              <a:ext uri="{FF2B5EF4-FFF2-40B4-BE49-F238E27FC236}">
                <a16:creationId xmlns:a16="http://schemas.microsoft.com/office/drawing/2014/main" id="{B2076707-A22F-46B8-924A-7BC2F108F63F}"/>
              </a:ext>
            </a:extLst>
          </p:cNvPr>
          <p:cNvSpPr/>
          <p:nvPr/>
        </p:nvSpPr>
        <p:spPr>
          <a:xfrm flipV="1">
            <a:off x="268497" y="745236"/>
            <a:ext cx="5839742" cy="1042116"/>
          </a:xfrm>
          <a:prstGeom prst="rtTriangle">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8" name="ZoneTexte 7">
            <a:extLst>
              <a:ext uri="{FF2B5EF4-FFF2-40B4-BE49-F238E27FC236}">
                <a16:creationId xmlns:a16="http://schemas.microsoft.com/office/drawing/2014/main" id="{73390343-705C-4E7F-8D18-7207F5BD1A4F}"/>
              </a:ext>
            </a:extLst>
          </p:cNvPr>
          <p:cNvSpPr txBox="1"/>
          <p:nvPr/>
        </p:nvSpPr>
        <p:spPr>
          <a:xfrm>
            <a:off x="909048" y="4148884"/>
            <a:ext cx="5741574" cy="484748"/>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Vendredi 19 avril 2024</a:t>
            </a:r>
          </a:p>
          <a:p>
            <a:r>
              <a:rPr lang="fr-FR" sz="1125" b="1" dirty="0">
                <a:solidFill>
                  <a:srgbClr val="F7A347"/>
                </a:solidFill>
                <a:latin typeface="Arial" panose="020B0604020202020204" pitchFamily="34" charset="0"/>
              </a:rPr>
              <a:t>08h30 •</a:t>
            </a:r>
            <a:r>
              <a:rPr lang="fr-FR" sz="1125" dirty="0">
                <a:solidFill>
                  <a:srgbClr val="F7A347"/>
                </a:solidFill>
                <a:latin typeface="Arial" panose="020B0604020202020204" pitchFamily="34" charset="0"/>
              </a:rPr>
              <a:t> ML21.1 - Actualité sur la prise en charge des IST</a:t>
            </a:r>
          </a:p>
        </p:txBody>
      </p:sp>
      <p:pic>
        <p:nvPicPr>
          <p:cNvPr id="4" name="Image 3">
            <a:extLst>
              <a:ext uri="{FF2B5EF4-FFF2-40B4-BE49-F238E27FC236}">
                <a16:creationId xmlns:a16="http://schemas.microsoft.com/office/drawing/2014/main" id="{7E724281-A6AC-E17C-7223-23A6B4B48A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ADEB88C0-3AD9-1114-F1D6-1A94283F5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46"/>
            <a:ext cx="7559675" cy="2362398"/>
          </a:xfrm>
          <a:prstGeom prst="rect">
            <a:avLst/>
          </a:prstGeom>
        </p:spPr>
      </p:pic>
      <p:sp>
        <p:nvSpPr>
          <p:cNvPr id="9" name="Ellipse 8">
            <a:extLst>
              <a:ext uri="{FF2B5EF4-FFF2-40B4-BE49-F238E27FC236}">
                <a16:creationId xmlns:a16="http://schemas.microsoft.com/office/drawing/2014/main" id="{7E256EEF-1398-4CAA-1FA1-82113ADF2232}"/>
              </a:ext>
            </a:extLst>
          </p:cNvPr>
          <p:cNvSpPr/>
          <p:nvPr/>
        </p:nvSpPr>
        <p:spPr>
          <a:xfrm>
            <a:off x="4958866" y="186975"/>
            <a:ext cx="1991000" cy="2045429"/>
          </a:xfrm>
          <a:prstGeom prst="ellipse">
            <a:avLst/>
          </a:prstGeom>
          <a:no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pic>
        <p:nvPicPr>
          <p:cNvPr id="5" name="Image 4">
            <a:extLst>
              <a:ext uri="{FF2B5EF4-FFF2-40B4-BE49-F238E27FC236}">
                <a16:creationId xmlns:a16="http://schemas.microsoft.com/office/drawing/2014/main" id="{08F4D236-E41A-45DD-95FD-66745A67DEC5}"/>
              </a:ext>
            </a:extLst>
          </p:cNvPr>
          <p:cNvPicPr>
            <a:picLocks noChangeAspect="1"/>
          </p:cNvPicPr>
          <p:nvPr/>
        </p:nvPicPr>
        <p:blipFill rotWithShape="1">
          <a:blip r:embed="rId4">
            <a:extLst>
              <a:ext uri="{28A0092B-C50C-407E-A947-70E740481C1C}">
                <a14:useLocalDpi xmlns:a14="http://schemas.microsoft.com/office/drawing/2010/main" val="0"/>
              </a:ext>
            </a:extLst>
          </a:blip>
          <a:srcRect t="4649" b="24957"/>
          <a:stretch/>
        </p:blipFill>
        <p:spPr>
          <a:xfrm>
            <a:off x="4900778" y="186975"/>
            <a:ext cx="2107176" cy="2097120"/>
          </a:xfrm>
          <a:prstGeom prst="ellipse">
            <a:avLst/>
          </a:prstGeom>
          <a:ln>
            <a:noFill/>
          </a:ln>
          <a:effectLst>
            <a:softEdge rad="112500"/>
          </a:effectLst>
        </p:spPr>
      </p:pic>
      <p:sp>
        <p:nvSpPr>
          <p:cNvPr id="10" name="ZoneTexte 9">
            <a:extLst>
              <a:ext uri="{FF2B5EF4-FFF2-40B4-BE49-F238E27FC236}">
                <a16:creationId xmlns:a16="http://schemas.microsoft.com/office/drawing/2014/main" id="{15E7B7FB-146F-7D30-DBB0-3F31D3EF913C}"/>
              </a:ext>
            </a:extLst>
          </p:cNvPr>
          <p:cNvSpPr txBox="1"/>
          <p:nvPr/>
        </p:nvSpPr>
        <p:spPr>
          <a:xfrm>
            <a:off x="909048" y="3560481"/>
            <a:ext cx="5741574" cy="484748"/>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Mardi 16 avril 2024</a:t>
            </a:r>
          </a:p>
          <a:p>
            <a:r>
              <a:rPr lang="fr-FR" sz="1125" b="1" dirty="0">
                <a:solidFill>
                  <a:srgbClr val="F7A347"/>
                </a:solidFill>
                <a:latin typeface="Arial" panose="020B0604020202020204" pitchFamily="34" charset="0"/>
              </a:rPr>
              <a:t>09h30 •</a:t>
            </a:r>
            <a:r>
              <a:rPr lang="fr-FR" sz="1125" dirty="0">
                <a:solidFill>
                  <a:srgbClr val="F7A347"/>
                </a:solidFill>
                <a:latin typeface="Arial" panose="020B0604020202020204" pitchFamily="34" charset="0"/>
              </a:rPr>
              <a:t> Modération Cours clinique – 3</a:t>
            </a:r>
            <a:r>
              <a:rPr lang="fr-FR" sz="1125" baseline="30000" dirty="0">
                <a:solidFill>
                  <a:srgbClr val="F7A347"/>
                </a:solidFill>
                <a:latin typeface="Arial" panose="020B0604020202020204" pitchFamily="34" charset="0"/>
              </a:rPr>
              <a:t>ème</a:t>
            </a:r>
            <a:r>
              <a:rPr lang="fr-FR" sz="1125" dirty="0">
                <a:solidFill>
                  <a:srgbClr val="F7A347"/>
                </a:solidFill>
                <a:latin typeface="Arial" panose="020B0604020202020204" pitchFamily="34" charset="0"/>
              </a:rPr>
              <a:t> cas clinique: IST</a:t>
            </a:r>
          </a:p>
        </p:txBody>
      </p:sp>
    </p:spTree>
    <p:extLst>
      <p:ext uri="{BB962C8B-B14F-4D97-AF65-F5344CB8AC3E}">
        <p14:creationId xmlns:p14="http://schemas.microsoft.com/office/powerpoint/2010/main" val="10657808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8D9B2-2D2F-40A2-97E2-E4156F461252}"/>
              </a:ext>
            </a:extLst>
          </p:cNvPr>
          <p:cNvSpPr>
            <a:spLocks noGrp="1"/>
          </p:cNvSpPr>
          <p:nvPr>
            <p:ph type="ctrTitle"/>
          </p:nvPr>
        </p:nvSpPr>
        <p:spPr>
          <a:xfrm>
            <a:off x="1775957" y="2137199"/>
            <a:ext cx="4007757" cy="1358622"/>
          </a:xfrm>
        </p:spPr>
        <p:txBody>
          <a:bodyPr>
            <a:normAutofit/>
          </a:bodyPr>
          <a:lstStyle/>
          <a:p>
            <a:r>
              <a:rPr lang="fr-FR" sz="3375" b="1" dirty="0">
                <a:solidFill>
                  <a:srgbClr val="18301A"/>
                </a:solidFill>
                <a:latin typeface="Arial" panose="020B0604020202020204" pitchFamily="34" charset="0"/>
                <a:cs typeface="Arial" panose="020B0604020202020204" pitchFamily="34" charset="0"/>
              </a:rPr>
              <a:t>Mathilde</a:t>
            </a:r>
            <a:br>
              <a:rPr lang="fr-FR" sz="3375" b="1" dirty="0">
                <a:solidFill>
                  <a:srgbClr val="18301A"/>
                </a:solidFill>
                <a:latin typeface="Arial" panose="020B0604020202020204" pitchFamily="34" charset="0"/>
                <a:cs typeface="Arial" panose="020B0604020202020204" pitchFamily="34" charset="0"/>
              </a:rPr>
            </a:br>
            <a:r>
              <a:rPr lang="fr-FR" sz="3375" b="1" dirty="0">
                <a:solidFill>
                  <a:srgbClr val="18301A"/>
                </a:solidFill>
                <a:latin typeface="Arial" panose="020B0604020202020204" pitchFamily="34" charset="0"/>
                <a:cs typeface="Arial" panose="020B0604020202020204" pitchFamily="34" charset="0"/>
              </a:rPr>
              <a:t>PERRAY</a:t>
            </a:r>
          </a:p>
        </p:txBody>
      </p:sp>
      <p:sp>
        <p:nvSpPr>
          <p:cNvPr id="3" name="Sous-titre 2">
            <a:extLst>
              <a:ext uri="{FF2B5EF4-FFF2-40B4-BE49-F238E27FC236}">
                <a16:creationId xmlns:a16="http://schemas.microsoft.com/office/drawing/2014/main" id="{D9A4EC38-3362-463E-8D51-3E5C89020CFD}"/>
              </a:ext>
            </a:extLst>
          </p:cNvPr>
          <p:cNvSpPr>
            <a:spLocks noGrp="1"/>
          </p:cNvSpPr>
          <p:nvPr>
            <p:ph type="subTitle" idx="1"/>
          </p:nvPr>
        </p:nvSpPr>
        <p:spPr>
          <a:xfrm>
            <a:off x="909048" y="4295029"/>
            <a:ext cx="5741574" cy="4663820"/>
          </a:xfrm>
        </p:spPr>
        <p:txBody>
          <a:bodyPr>
            <a:normAutofit/>
          </a:bodyPr>
          <a:lstStyle/>
          <a:p>
            <a:pPr algn="just">
              <a:lnSpc>
                <a:spcPct val="150000"/>
              </a:lnSpc>
              <a:spcAft>
                <a:spcPts val="800"/>
              </a:spcAft>
            </a:pPr>
            <a:r>
              <a:rPr lang="fr-FR" sz="1200" dirty="0">
                <a:effectLst/>
                <a:latin typeface="Arial" panose="020B0604020202020204" pitchFamily="34" charset="0"/>
                <a:ea typeface="Calibri" panose="020F0502020204030204" pitchFamily="34" charset="0"/>
                <a:cs typeface="Arial" panose="020B0604020202020204" pitchFamily="34" charset="0"/>
              </a:rPr>
              <a:t>Mathilde Perray est chercheuse post-doctorante en psychologie sociale au laboratoire </a:t>
            </a:r>
            <a:r>
              <a:rPr lang="fr-FR" sz="1200" dirty="0" err="1">
                <a:effectLst/>
                <a:latin typeface="Arial" panose="020B0604020202020204" pitchFamily="34" charset="0"/>
                <a:ea typeface="Calibri" panose="020F0502020204030204" pitchFamily="34" charset="0"/>
                <a:cs typeface="Arial" panose="020B0604020202020204" pitchFamily="34" charset="0"/>
              </a:rPr>
              <a:t>PôPS</a:t>
            </a:r>
            <a:r>
              <a:rPr lang="fr-FR" sz="1200" dirty="0">
                <a:effectLst/>
                <a:latin typeface="Arial" panose="020B0604020202020204" pitchFamily="34" charset="0"/>
                <a:ea typeface="Calibri" panose="020F0502020204030204" pitchFamily="34" charset="0"/>
                <a:cs typeface="Arial" panose="020B0604020202020204" pitchFamily="34" charset="0"/>
              </a:rPr>
              <a:t> (UMR1296, Université Lumière Lyon 2). Ses thématiques de recherche portent sur les enjeux psychosociaux en santé des populations en situations de vulnérabilité, tel que l’identité sociale, l’</a:t>
            </a:r>
            <a:r>
              <a:rPr lang="fr-FR" sz="1200" dirty="0" err="1">
                <a:effectLst/>
                <a:latin typeface="Arial" panose="020B0604020202020204" pitchFamily="34" charset="0"/>
                <a:ea typeface="Calibri" panose="020F0502020204030204" pitchFamily="34" charset="0"/>
                <a:cs typeface="Arial" panose="020B0604020202020204" pitchFamily="34" charset="0"/>
              </a:rPr>
              <a:t>empowerment</a:t>
            </a:r>
            <a:r>
              <a:rPr lang="fr-FR" sz="1200" dirty="0">
                <a:effectLst/>
                <a:latin typeface="Arial" panose="020B0604020202020204" pitchFamily="34" charset="0"/>
                <a:ea typeface="Calibri" panose="020F0502020204030204" pitchFamily="34" charset="0"/>
                <a:cs typeface="Arial" panose="020B0604020202020204" pitchFamily="34" charset="0"/>
              </a:rPr>
              <a:t> et le vécu de stigmatisations. Elle a soutenu sa thèse en psychologie en mai 2023 sous la direction de Marie Préau à l’Université Lyon 2. Son travail de thèse a porté sur les enjeux psychosociaux au sein du programme communautaire malien </a:t>
            </a:r>
            <a:r>
              <a:rPr lang="fr-FR" sz="1200" dirty="0" err="1">
                <a:effectLst/>
                <a:latin typeface="Arial" panose="020B0604020202020204" pitchFamily="34" charset="0"/>
                <a:ea typeface="Calibri" panose="020F0502020204030204" pitchFamily="34" charset="0"/>
                <a:cs typeface="Arial" panose="020B0604020202020204" pitchFamily="34" charset="0"/>
              </a:rPr>
              <a:t>Gundo</a:t>
            </a:r>
            <a:r>
              <a:rPr lang="fr-FR" sz="1200" dirty="0">
                <a:effectLst/>
                <a:latin typeface="Arial" panose="020B0604020202020204" pitchFamily="34" charset="0"/>
                <a:ea typeface="Calibri" panose="020F0502020204030204" pitchFamily="34" charset="0"/>
                <a:cs typeface="Arial" panose="020B0604020202020204" pitchFamily="34" charset="0"/>
              </a:rPr>
              <a:t>-So, qui tend à outiller des femmes vivant avec le VIH sur la question du partage ou non de leur statut sérologique. Actuellement, elle travaille notamment sur le projet </a:t>
            </a:r>
            <a:r>
              <a:rPr lang="fr-FR" sz="1200" dirty="0" err="1">
                <a:effectLst/>
                <a:latin typeface="Arial" panose="020B0604020202020204" pitchFamily="34" charset="0"/>
                <a:ea typeface="Calibri" panose="020F0502020204030204" pitchFamily="34" charset="0"/>
                <a:cs typeface="Arial" panose="020B0604020202020204" pitchFamily="34" charset="0"/>
              </a:rPr>
              <a:t>Tagg</a:t>
            </a:r>
            <a:r>
              <a:rPr lang="fr-FR" sz="1200" dirty="0">
                <a:effectLst/>
                <a:latin typeface="Arial" panose="020B0604020202020204" pitchFamily="34" charset="0"/>
                <a:ea typeface="Calibri" panose="020F0502020204030204" pitchFamily="34" charset="0"/>
                <a:cs typeface="Arial" panose="020B0604020202020204" pitchFamily="34" charset="0"/>
              </a:rPr>
              <a:t> </a:t>
            </a:r>
            <a:r>
              <a:rPr lang="fr-FR" sz="1200" dirty="0" err="1">
                <a:effectLst/>
                <a:latin typeface="Arial" panose="020B0604020202020204" pitchFamily="34" charset="0"/>
                <a:ea typeface="Calibri" panose="020F0502020204030204" pitchFamily="34" charset="0"/>
                <a:cs typeface="Arial" panose="020B0604020202020204" pitchFamily="34" charset="0"/>
              </a:rPr>
              <a:t>Picc</a:t>
            </a:r>
            <a:r>
              <a:rPr lang="fr-FR" sz="1200" dirty="0">
                <a:effectLst/>
                <a:latin typeface="Arial" panose="020B0604020202020204" pitchFamily="34" charset="0"/>
                <a:ea typeface="Calibri" panose="020F0502020204030204" pitchFamily="34" charset="0"/>
                <a:cs typeface="Arial" panose="020B0604020202020204" pitchFamily="34" charset="0"/>
              </a:rPr>
              <a:t>, visant à adapter le programme </a:t>
            </a:r>
            <a:r>
              <a:rPr lang="fr-FR" sz="1200" dirty="0" err="1">
                <a:effectLst/>
                <a:latin typeface="Arial" panose="020B0604020202020204" pitchFamily="34" charset="0"/>
                <a:ea typeface="Calibri" panose="020F0502020204030204" pitchFamily="34" charset="0"/>
                <a:cs typeface="Arial" panose="020B0604020202020204" pitchFamily="34" charset="0"/>
              </a:rPr>
              <a:t>Gundo</a:t>
            </a:r>
            <a:r>
              <a:rPr lang="fr-FR" sz="1200" dirty="0">
                <a:effectLst/>
                <a:latin typeface="Arial" panose="020B0604020202020204" pitchFamily="34" charset="0"/>
                <a:ea typeface="Calibri" panose="020F0502020204030204" pitchFamily="34" charset="0"/>
                <a:cs typeface="Arial" panose="020B0604020202020204" pitchFamily="34" charset="0"/>
              </a:rPr>
              <a:t>-So auprès de jeunes adultes vivant avec le VIH au Sénégal.</a:t>
            </a:r>
          </a:p>
          <a:p>
            <a:pPr algn="just">
              <a:lnSpc>
                <a:spcPct val="150000"/>
              </a:lnSpc>
              <a:spcAft>
                <a:spcPts val="800"/>
              </a:spcAft>
            </a:pPr>
            <a:r>
              <a:rPr lang="fr-FR" sz="1500" dirty="0">
                <a:effectLst/>
                <a:latin typeface="Arial" panose="020B0604020202020204" pitchFamily="34" charset="0"/>
                <a:ea typeface="Calibri" panose="020F0502020204030204" pitchFamily="34" charset="0"/>
                <a:cs typeface="Arial" panose="020B0604020202020204" pitchFamily="34" charset="0"/>
              </a:rPr>
              <a:t> </a:t>
            </a:r>
          </a:p>
          <a:p>
            <a:pPr algn="just"/>
            <a:endParaRPr lang="fr-FR" sz="900" dirty="0">
              <a:solidFill>
                <a:srgbClr val="192E1B"/>
              </a:solidFill>
            </a:endParaRPr>
          </a:p>
        </p:txBody>
      </p:sp>
      <p:sp>
        <p:nvSpPr>
          <p:cNvPr id="11" name="Triangle rectangle 10">
            <a:extLst>
              <a:ext uri="{FF2B5EF4-FFF2-40B4-BE49-F238E27FC236}">
                <a16:creationId xmlns:a16="http://schemas.microsoft.com/office/drawing/2014/main" id="{856702C0-4A43-41DF-86EE-C85C2DEB55A2}"/>
              </a:ext>
            </a:extLst>
          </p:cNvPr>
          <p:cNvSpPr/>
          <p:nvPr/>
        </p:nvSpPr>
        <p:spPr>
          <a:xfrm flipV="1">
            <a:off x="268497" y="773901"/>
            <a:ext cx="7283240" cy="1522837"/>
          </a:xfrm>
          <a:prstGeom prst="rtTriangle">
            <a:avLst/>
          </a:prstGeom>
          <a:solidFill>
            <a:srgbClr val="F7941D"/>
          </a:solidFill>
          <a:ln>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7" name="Triangle rectangle 6">
            <a:extLst>
              <a:ext uri="{FF2B5EF4-FFF2-40B4-BE49-F238E27FC236}">
                <a16:creationId xmlns:a16="http://schemas.microsoft.com/office/drawing/2014/main" id="{B2076707-A22F-46B8-924A-7BC2F108F63F}"/>
              </a:ext>
            </a:extLst>
          </p:cNvPr>
          <p:cNvSpPr/>
          <p:nvPr/>
        </p:nvSpPr>
        <p:spPr>
          <a:xfrm flipV="1">
            <a:off x="268497" y="745236"/>
            <a:ext cx="5839742" cy="1042116"/>
          </a:xfrm>
          <a:prstGeom prst="rtTriangle">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8" name="ZoneTexte 7">
            <a:extLst>
              <a:ext uri="{FF2B5EF4-FFF2-40B4-BE49-F238E27FC236}">
                <a16:creationId xmlns:a16="http://schemas.microsoft.com/office/drawing/2014/main" id="{73390343-705C-4E7F-8D18-7207F5BD1A4F}"/>
              </a:ext>
            </a:extLst>
          </p:cNvPr>
          <p:cNvSpPr txBox="1"/>
          <p:nvPr/>
        </p:nvSpPr>
        <p:spPr>
          <a:xfrm>
            <a:off x="909050" y="3648698"/>
            <a:ext cx="5741574" cy="646331"/>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Mercredi 17 avril 2024</a:t>
            </a:r>
          </a:p>
          <a:p>
            <a:r>
              <a:rPr lang="fr-FR" sz="1125" b="1" dirty="0">
                <a:solidFill>
                  <a:srgbClr val="F7A347"/>
                </a:solidFill>
                <a:latin typeface="Arial" panose="020B0604020202020204" pitchFamily="34" charset="0"/>
              </a:rPr>
              <a:t>10h30 • </a:t>
            </a:r>
            <a:r>
              <a:rPr lang="fr-FR" sz="1125" dirty="0">
                <a:solidFill>
                  <a:srgbClr val="F7A347"/>
                </a:solidFill>
                <a:latin typeface="Arial" panose="020B0604020202020204" pitchFamily="34" charset="0"/>
              </a:rPr>
              <a:t>ML2.1 – Dire ou ne pas dire</a:t>
            </a:r>
          </a:p>
          <a:p>
            <a:endParaRPr lang="fr-FR" sz="1125" dirty="0">
              <a:solidFill>
                <a:srgbClr val="F7A347"/>
              </a:solidFill>
              <a:latin typeface="Arial" panose="020B0604020202020204" pitchFamily="34" charset="0"/>
            </a:endParaRPr>
          </a:p>
        </p:txBody>
      </p:sp>
      <p:pic>
        <p:nvPicPr>
          <p:cNvPr id="4" name="Image 3">
            <a:extLst>
              <a:ext uri="{FF2B5EF4-FFF2-40B4-BE49-F238E27FC236}">
                <a16:creationId xmlns:a16="http://schemas.microsoft.com/office/drawing/2014/main" id="{FE2AC65C-A9D5-F590-75A7-A1A436E56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3CFDA9C1-2131-C646-A996-BD7AB08A18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46"/>
            <a:ext cx="7559675" cy="2362398"/>
          </a:xfrm>
          <a:prstGeom prst="rect">
            <a:avLst/>
          </a:prstGeom>
        </p:spPr>
      </p:pic>
      <p:sp>
        <p:nvSpPr>
          <p:cNvPr id="9" name="Ellipse 8">
            <a:extLst>
              <a:ext uri="{FF2B5EF4-FFF2-40B4-BE49-F238E27FC236}">
                <a16:creationId xmlns:a16="http://schemas.microsoft.com/office/drawing/2014/main" id="{02F31C48-7B1B-127E-9E01-F1BA1E7F260B}"/>
              </a:ext>
            </a:extLst>
          </p:cNvPr>
          <p:cNvSpPr/>
          <p:nvPr/>
        </p:nvSpPr>
        <p:spPr>
          <a:xfrm>
            <a:off x="4958866" y="186975"/>
            <a:ext cx="1991000" cy="2045429"/>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Tree>
    <p:extLst>
      <p:ext uri="{BB962C8B-B14F-4D97-AF65-F5344CB8AC3E}">
        <p14:creationId xmlns:p14="http://schemas.microsoft.com/office/powerpoint/2010/main" val="40162411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8D9B2-2D2F-40A2-97E2-E4156F461252}"/>
              </a:ext>
            </a:extLst>
          </p:cNvPr>
          <p:cNvSpPr>
            <a:spLocks noGrp="1"/>
          </p:cNvSpPr>
          <p:nvPr>
            <p:ph type="ctrTitle"/>
          </p:nvPr>
        </p:nvSpPr>
        <p:spPr>
          <a:xfrm>
            <a:off x="1775957" y="2180002"/>
            <a:ext cx="4007757" cy="1358622"/>
          </a:xfrm>
        </p:spPr>
        <p:txBody>
          <a:bodyPr>
            <a:normAutofit/>
          </a:bodyPr>
          <a:lstStyle/>
          <a:p>
            <a:r>
              <a:rPr lang="fr-FR" sz="3375" b="1" dirty="0" err="1">
                <a:solidFill>
                  <a:srgbClr val="18301A"/>
                </a:solidFill>
                <a:latin typeface="Arial" panose="020B0604020202020204" pitchFamily="34" charset="0"/>
                <a:cs typeface="Arial" panose="020B0604020202020204" pitchFamily="34" charset="0"/>
              </a:rPr>
              <a:t>Andrainolo</a:t>
            </a:r>
            <a:r>
              <a:rPr lang="fr-FR" sz="3375" b="1" dirty="0">
                <a:solidFill>
                  <a:srgbClr val="18301A"/>
                </a:solidFill>
                <a:latin typeface="Arial" panose="020B0604020202020204" pitchFamily="34" charset="0"/>
                <a:cs typeface="Arial" panose="020B0604020202020204" pitchFamily="34" charset="0"/>
              </a:rPr>
              <a:t> RAVALIHASY</a:t>
            </a:r>
          </a:p>
        </p:txBody>
      </p:sp>
      <p:sp>
        <p:nvSpPr>
          <p:cNvPr id="3" name="Sous-titre 2">
            <a:extLst>
              <a:ext uri="{FF2B5EF4-FFF2-40B4-BE49-F238E27FC236}">
                <a16:creationId xmlns:a16="http://schemas.microsoft.com/office/drawing/2014/main" id="{D9A4EC38-3362-463E-8D51-3E5C89020CFD}"/>
              </a:ext>
            </a:extLst>
          </p:cNvPr>
          <p:cNvSpPr>
            <a:spLocks noGrp="1"/>
          </p:cNvSpPr>
          <p:nvPr>
            <p:ph type="subTitle" idx="1"/>
          </p:nvPr>
        </p:nvSpPr>
        <p:spPr>
          <a:xfrm>
            <a:off x="909048" y="4373760"/>
            <a:ext cx="5741574" cy="4663820"/>
          </a:xfrm>
        </p:spPr>
        <p:txBody>
          <a:bodyPr>
            <a:normAutofit/>
          </a:bodyPr>
          <a:lstStyle/>
          <a:p>
            <a:pPr algn="just">
              <a:lnSpc>
                <a:spcPct val="107000"/>
              </a:lnSpc>
              <a:spcAft>
                <a:spcPts val="450"/>
              </a:spcAft>
            </a:pPr>
            <a:r>
              <a:rPr lang="fr-FR" sz="1200" dirty="0" err="1">
                <a:solidFill>
                  <a:srgbClr val="192E1B"/>
                </a:solidFill>
                <a:latin typeface="Arial" panose="020B0604020202020204" pitchFamily="34" charset="0"/>
                <a:cs typeface="Arial" panose="020B0604020202020204" pitchFamily="34" charset="0"/>
              </a:rPr>
              <a:t>Andrainolo</a:t>
            </a:r>
            <a:r>
              <a:rPr lang="fr-FR" sz="1200" dirty="0">
                <a:solidFill>
                  <a:srgbClr val="192E1B"/>
                </a:solidFill>
                <a:latin typeface="Arial" panose="020B0604020202020204" pitchFamily="34" charset="0"/>
                <a:cs typeface="Arial" panose="020B0604020202020204" pitchFamily="34" charset="0"/>
              </a:rPr>
              <a:t> </a:t>
            </a:r>
            <a:r>
              <a:rPr lang="fr-FR" sz="1200" dirty="0" err="1">
                <a:solidFill>
                  <a:srgbClr val="192E1B"/>
                </a:solidFill>
                <a:latin typeface="Arial" panose="020B0604020202020204" pitchFamily="34" charset="0"/>
                <a:cs typeface="Arial" panose="020B0604020202020204" pitchFamily="34" charset="0"/>
              </a:rPr>
              <a:t>Ravalihasy</a:t>
            </a:r>
            <a:r>
              <a:rPr lang="fr-FR" sz="1200" dirty="0">
                <a:solidFill>
                  <a:srgbClr val="192E1B"/>
                </a:solidFill>
                <a:latin typeface="Arial" panose="020B0604020202020204" pitchFamily="34" charset="0"/>
                <a:cs typeface="Arial" panose="020B0604020202020204" pitchFamily="34" charset="0"/>
              </a:rPr>
              <a:t> est docteur en santé publique. Il mène des travaux de recherche sur l'usage des méthodes quantitatives dans l'évaluation et l'analyse des programmes de promotion de la santé en perspective avec les interactions entre les acteurs mettant en œuvre ces programmes. Sa recherche s'intéresse particulièrement à l'influence du contexte de ces programmes et la rencontre entre les différents acteurs sur l'utilisation des outils d'évaluation d'impact. Ses récents travaux portent l'usage des méthodes quantitatives et l'interaction entre les acteurs dans l'évaluation des programmes de prévention du VIH. </a:t>
            </a:r>
          </a:p>
        </p:txBody>
      </p:sp>
      <p:sp>
        <p:nvSpPr>
          <p:cNvPr id="11" name="Triangle rectangle 10">
            <a:extLst>
              <a:ext uri="{FF2B5EF4-FFF2-40B4-BE49-F238E27FC236}">
                <a16:creationId xmlns:a16="http://schemas.microsoft.com/office/drawing/2014/main" id="{856702C0-4A43-41DF-86EE-C85C2DEB55A2}"/>
              </a:ext>
            </a:extLst>
          </p:cNvPr>
          <p:cNvSpPr/>
          <p:nvPr/>
        </p:nvSpPr>
        <p:spPr>
          <a:xfrm flipV="1">
            <a:off x="268497" y="773901"/>
            <a:ext cx="7283240" cy="1522837"/>
          </a:xfrm>
          <a:prstGeom prst="rtTriangle">
            <a:avLst/>
          </a:prstGeom>
          <a:solidFill>
            <a:srgbClr val="F7941D"/>
          </a:solidFill>
          <a:ln>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7" name="Triangle rectangle 6">
            <a:extLst>
              <a:ext uri="{FF2B5EF4-FFF2-40B4-BE49-F238E27FC236}">
                <a16:creationId xmlns:a16="http://schemas.microsoft.com/office/drawing/2014/main" id="{B2076707-A22F-46B8-924A-7BC2F108F63F}"/>
              </a:ext>
            </a:extLst>
          </p:cNvPr>
          <p:cNvSpPr/>
          <p:nvPr/>
        </p:nvSpPr>
        <p:spPr>
          <a:xfrm flipV="1">
            <a:off x="268497" y="745236"/>
            <a:ext cx="5839742" cy="1042116"/>
          </a:xfrm>
          <a:prstGeom prst="rtTriangle">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8" name="ZoneTexte 7">
            <a:extLst>
              <a:ext uri="{FF2B5EF4-FFF2-40B4-BE49-F238E27FC236}">
                <a16:creationId xmlns:a16="http://schemas.microsoft.com/office/drawing/2014/main" id="{73390343-705C-4E7F-8D18-7207F5BD1A4F}"/>
              </a:ext>
            </a:extLst>
          </p:cNvPr>
          <p:cNvSpPr txBox="1"/>
          <p:nvPr/>
        </p:nvSpPr>
        <p:spPr>
          <a:xfrm>
            <a:off x="909050" y="3648699"/>
            <a:ext cx="5741574" cy="819455"/>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Jeudi 18 avril 2024</a:t>
            </a:r>
          </a:p>
          <a:p>
            <a:r>
              <a:rPr lang="fr-FR" sz="1125" b="1" dirty="0">
                <a:solidFill>
                  <a:srgbClr val="F7A347"/>
                </a:solidFill>
                <a:latin typeface="Arial" panose="020B0604020202020204" pitchFamily="34" charset="0"/>
              </a:rPr>
              <a:t>15h00 • </a:t>
            </a:r>
            <a:r>
              <a:rPr lang="fr-FR" sz="1125" dirty="0">
                <a:solidFill>
                  <a:srgbClr val="F7A347"/>
                </a:solidFill>
                <a:latin typeface="Arial" panose="020B0604020202020204" pitchFamily="34" charset="0"/>
              </a:rPr>
              <a:t>ML17.1 - Mesurer l'empouvoirement en santé sexuelle</a:t>
            </a:r>
          </a:p>
          <a:p>
            <a:endParaRPr lang="fr-FR" sz="1125" dirty="0">
              <a:solidFill>
                <a:srgbClr val="F7A347"/>
              </a:solidFill>
              <a:latin typeface="Arial" panose="020B0604020202020204" pitchFamily="34" charset="0"/>
            </a:endParaRPr>
          </a:p>
          <a:p>
            <a:endParaRPr lang="fr-FR" sz="1125" dirty="0">
              <a:solidFill>
                <a:srgbClr val="F7A347"/>
              </a:solidFill>
            </a:endParaRPr>
          </a:p>
        </p:txBody>
      </p:sp>
      <p:pic>
        <p:nvPicPr>
          <p:cNvPr id="4" name="Image 3">
            <a:extLst>
              <a:ext uri="{FF2B5EF4-FFF2-40B4-BE49-F238E27FC236}">
                <a16:creationId xmlns:a16="http://schemas.microsoft.com/office/drawing/2014/main" id="{1462FEB7-5D87-9DE8-9355-2357CBD0D0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36B9B478-6427-240F-9F1F-0C997F5D5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46"/>
            <a:ext cx="7559675" cy="2362398"/>
          </a:xfrm>
          <a:prstGeom prst="rect">
            <a:avLst/>
          </a:prstGeom>
        </p:spPr>
      </p:pic>
      <p:sp>
        <p:nvSpPr>
          <p:cNvPr id="9" name="Ellipse 8">
            <a:extLst>
              <a:ext uri="{FF2B5EF4-FFF2-40B4-BE49-F238E27FC236}">
                <a16:creationId xmlns:a16="http://schemas.microsoft.com/office/drawing/2014/main" id="{DEE3F218-CB12-C5DD-951F-6A83A0F8A13F}"/>
              </a:ext>
            </a:extLst>
          </p:cNvPr>
          <p:cNvSpPr/>
          <p:nvPr/>
        </p:nvSpPr>
        <p:spPr>
          <a:xfrm>
            <a:off x="4958866" y="186975"/>
            <a:ext cx="1991000" cy="2045429"/>
          </a:xfrm>
          <a:prstGeom prst="ellipse">
            <a:avLst/>
          </a:prstGeom>
          <a:no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pic>
        <p:nvPicPr>
          <p:cNvPr id="5" name="Image 4">
            <a:extLst>
              <a:ext uri="{FF2B5EF4-FFF2-40B4-BE49-F238E27FC236}">
                <a16:creationId xmlns:a16="http://schemas.microsoft.com/office/drawing/2014/main" id="{08F4D236-E41A-45DD-95FD-66745A67DEC5}"/>
              </a:ext>
            </a:extLst>
          </p:cNvPr>
          <p:cNvPicPr>
            <a:picLocks noChangeAspect="1"/>
          </p:cNvPicPr>
          <p:nvPr/>
        </p:nvPicPr>
        <p:blipFill>
          <a:blip r:embed="rId4">
            <a:extLst>
              <a:ext uri="{28A0092B-C50C-407E-A947-70E740481C1C}">
                <a14:useLocalDpi xmlns:a14="http://schemas.microsoft.com/office/drawing/2010/main" val="0"/>
              </a:ext>
            </a:extLst>
          </a:blip>
          <a:srcRect t="18183" b="18183"/>
          <a:stretch/>
        </p:blipFill>
        <p:spPr>
          <a:xfrm>
            <a:off x="4916490" y="175267"/>
            <a:ext cx="2107176" cy="2097120"/>
          </a:xfrm>
          <a:prstGeom prst="ellipse">
            <a:avLst/>
          </a:prstGeom>
          <a:ln>
            <a:noFill/>
          </a:ln>
          <a:effectLst>
            <a:softEdge rad="112500"/>
          </a:effectLst>
        </p:spPr>
      </p:pic>
    </p:spTree>
    <p:extLst>
      <p:ext uri="{BB962C8B-B14F-4D97-AF65-F5344CB8AC3E}">
        <p14:creationId xmlns:p14="http://schemas.microsoft.com/office/powerpoint/2010/main" val="12334218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8D9B2-2D2F-40A2-97E2-E4156F461252}"/>
              </a:ext>
            </a:extLst>
          </p:cNvPr>
          <p:cNvSpPr>
            <a:spLocks noGrp="1"/>
          </p:cNvSpPr>
          <p:nvPr>
            <p:ph type="ctrTitle"/>
          </p:nvPr>
        </p:nvSpPr>
        <p:spPr>
          <a:xfrm>
            <a:off x="1775957" y="2131307"/>
            <a:ext cx="4007757" cy="1358622"/>
          </a:xfrm>
        </p:spPr>
        <p:txBody>
          <a:bodyPr>
            <a:normAutofit/>
          </a:bodyPr>
          <a:lstStyle/>
          <a:p>
            <a:r>
              <a:rPr lang="fr-FR" sz="3375" b="1" dirty="0" err="1">
                <a:solidFill>
                  <a:srgbClr val="18301A"/>
                </a:solidFill>
                <a:latin typeface="Arial" panose="020B0604020202020204" pitchFamily="34" charset="0"/>
                <a:cs typeface="Arial" panose="020B0604020202020204" pitchFamily="34" charset="0"/>
              </a:rPr>
              <a:t>Mounerou</a:t>
            </a:r>
            <a:r>
              <a:rPr lang="fr-FR" sz="3375" b="1" dirty="0">
                <a:solidFill>
                  <a:srgbClr val="18301A"/>
                </a:solidFill>
                <a:latin typeface="Arial" panose="020B0604020202020204" pitchFamily="34" charset="0"/>
                <a:cs typeface="Arial" panose="020B0604020202020204" pitchFamily="34" charset="0"/>
              </a:rPr>
              <a:t> </a:t>
            </a:r>
            <a:br>
              <a:rPr lang="fr-FR" sz="3375" b="1" dirty="0">
                <a:solidFill>
                  <a:srgbClr val="18301A"/>
                </a:solidFill>
                <a:latin typeface="Arial" panose="020B0604020202020204" pitchFamily="34" charset="0"/>
                <a:cs typeface="Arial" panose="020B0604020202020204" pitchFamily="34" charset="0"/>
              </a:rPr>
            </a:br>
            <a:r>
              <a:rPr lang="fr-FR" sz="3375" b="1" dirty="0">
                <a:solidFill>
                  <a:srgbClr val="18301A"/>
                </a:solidFill>
                <a:latin typeface="Arial" panose="020B0604020202020204" pitchFamily="34" charset="0"/>
                <a:cs typeface="Arial" panose="020B0604020202020204" pitchFamily="34" charset="0"/>
              </a:rPr>
              <a:t>SALOU</a:t>
            </a:r>
          </a:p>
        </p:txBody>
      </p:sp>
      <p:sp>
        <p:nvSpPr>
          <p:cNvPr id="3" name="Sous-titre 2">
            <a:extLst>
              <a:ext uri="{FF2B5EF4-FFF2-40B4-BE49-F238E27FC236}">
                <a16:creationId xmlns:a16="http://schemas.microsoft.com/office/drawing/2014/main" id="{D9A4EC38-3362-463E-8D51-3E5C89020CFD}"/>
              </a:ext>
            </a:extLst>
          </p:cNvPr>
          <p:cNvSpPr>
            <a:spLocks noGrp="1"/>
          </p:cNvSpPr>
          <p:nvPr>
            <p:ph type="subTitle" idx="1"/>
          </p:nvPr>
        </p:nvSpPr>
        <p:spPr>
          <a:xfrm>
            <a:off x="909048" y="4280673"/>
            <a:ext cx="5741574" cy="4663820"/>
          </a:xfrm>
        </p:spPr>
        <p:txBody>
          <a:bodyPr>
            <a:normAutofit/>
          </a:bodyPr>
          <a:lstStyle/>
          <a:p>
            <a:pPr algn="just"/>
            <a:r>
              <a:rPr lang="fr-FR" sz="1200" b="0" i="0" dirty="0">
                <a:solidFill>
                  <a:srgbClr val="444444"/>
                </a:solidFill>
                <a:effectLst/>
                <a:latin typeface="Arial" panose="020B0604020202020204" pitchFamily="34" charset="0"/>
              </a:rPr>
              <a:t>Le Pr. </a:t>
            </a:r>
            <a:r>
              <a:rPr lang="fr-FR" sz="1200" b="0" i="0" dirty="0" err="1">
                <a:solidFill>
                  <a:srgbClr val="444444"/>
                </a:solidFill>
                <a:effectLst/>
                <a:latin typeface="Arial" panose="020B0604020202020204" pitchFamily="34" charset="0"/>
              </a:rPr>
              <a:t>Mounerou</a:t>
            </a:r>
            <a:r>
              <a:rPr lang="fr-FR" sz="1200" b="0" i="0" dirty="0">
                <a:solidFill>
                  <a:srgbClr val="444444"/>
                </a:solidFill>
                <a:effectLst/>
                <a:latin typeface="Arial" panose="020B0604020202020204" pitchFamily="34" charset="0"/>
              </a:rPr>
              <a:t> Salou (</a:t>
            </a:r>
            <a:r>
              <a:rPr lang="fr-FR" sz="1200" b="0" i="0" dirty="0" err="1">
                <a:solidFill>
                  <a:srgbClr val="444444"/>
                </a:solidFill>
                <a:effectLst/>
                <a:latin typeface="Arial" panose="020B0604020202020204" pitchFamily="34" charset="0"/>
              </a:rPr>
              <a:t>PharmD</a:t>
            </a:r>
            <a:r>
              <a:rPr lang="fr-FR" sz="1200" b="0" i="0" dirty="0">
                <a:solidFill>
                  <a:srgbClr val="444444"/>
                </a:solidFill>
                <a:effectLst/>
                <a:latin typeface="Arial" panose="020B0604020202020204" pitchFamily="34" charset="0"/>
              </a:rPr>
              <a:t>, PhD) est professeur titulaire de bactériologie-virologie médicale à l'Université de Lomé-Togo. Il est le chef service du laboratoire de biologie médicale du CHU Campus de Lomé. Pr Salou est le responsable du LNR VIH-Hépatites virales et IST du Togo et du laboratoire de référence pour le suivi de la résistance aux antimicrobiens au Togo. Il travaille sur divers sujets de recherche, notamment, la résistance du VIH aux </a:t>
            </a:r>
            <a:r>
              <a:rPr lang="fr-FR" sz="1200" b="0" i="0" dirty="0" err="1">
                <a:solidFill>
                  <a:srgbClr val="444444"/>
                </a:solidFill>
                <a:effectLst/>
                <a:latin typeface="Arial" panose="020B0604020202020204" pitchFamily="34" charset="0"/>
              </a:rPr>
              <a:t>ARVs</a:t>
            </a:r>
            <a:r>
              <a:rPr lang="fr-FR" sz="1200" b="0" i="0" dirty="0">
                <a:solidFill>
                  <a:srgbClr val="444444"/>
                </a:solidFill>
                <a:effectLst/>
                <a:latin typeface="Arial" panose="020B0604020202020204" pitchFamily="34" charset="0"/>
              </a:rPr>
              <a:t> , la résistance des bactéries aux antibiotiques, l'évaluation des performances des tests de diagnostic rapide, le diagnostic des maladies infectieuses (VIH, VHB, virus de la dengue, SARS CoV-2), l'évaluation de l'activité antimicrobienne des plantes médicinales togolaises.  Le Pr Salou est le point focal AMR du Togo et il fait également partie du groupe technique de travail sur la RAM mis en place par l'Organisation ouest-africaine de la santé (OOAS).</a:t>
            </a:r>
          </a:p>
          <a:p>
            <a:pPr algn="l"/>
            <a:r>
              <a:rPr lang="fr-FR" sz="1200" b="0" i="0" dirty="0">
                <a:solidFill>
                  <a:srgbClr val="444444"/>
                </a:solidFill>
                <a:effectLst/>
                <a:latin typeface="Arial" panose="020B0604020202020204" pitchFamily="34" charset="0"/>
              </a:rPr>
              <a:t>Pr Salou  est le président du conseil de coopération de l’université de Lomé et le point focal national pour le programme ERASMUS+ au Togo.</a:t>
            </a:r>
          </a:p>
          <a:p>
            <a:pPr algn="just">
              <a:lnSpc>
                <a:spcPct val="107000"/>
              </a:lnSpc>
              <a:spcAft>
                <a:spcPts val="450"/>
              </a:spcAft>
            </a:pPr>
            <a:endParaRPr lang="fr-FR" sz="1013" dirty="0">
              <a:solidFill>
                <a:srgbClr val="192E1B"/>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Triangle rectangle 10">
            <a:extLst>
              <a:ext uri="{FF2B5EF4-FFF2-40B4-BE49-F238E27FC236}">
                <a16:creationId xmlns:a16="http://schemas.microsoft.com/office/drawing/2014/main" id="{856702C0-4A43-41DF-86EE-C85C2DEB55A2}"/>
              </a:ext>
            </a:extLst>
          </p:cNvPr>
          <p:cNvSpPr/>
          <p:nvPr/>
        </p:nvSpPr>
        <p:spPr>
          <a:xfrm flipV="1">
            <a:off x="268497" y="773901"/>
            <a:ext cx="7283240" cy="1522837"/>
          </a:xfrm>
          <a:prstGeom prst="rtTriangle">
            <a:avLst/>
          </a:prstGeom>
          <a:solidFill>
            <a:srgbClr val="F7941D"/>
          </a:solidFill>
          <a:ln>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7" name="Triangle rectangle 6">
            <a:extLst>
              <a:ext uri="{FF2B5EF4-FFF2-40B4-BE49-F238E27FC236}">
                <a16:creationId xmlns:a16="http://schemas.microsoft.com/office/drawing/2014/main" id="{B2076707-A22F-46B8-924A-7BC2F108F63F}"/>
              </a:ext>
            </a:extLst>
          </p:cNvPr>
          <p:cNvSpPr/>
          <p:nvPr/>
        </p:nvSpPr>
        <p:spPr>
          <a:xfrm flipV="1">
            <a:off x="268497" y="745236"/>
            <a:ext cx="5839742" cy="1042116"/>
          </a:xfrm>
          <a:prstGeom prst="rtTriangle">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8" name="ZoneTexte 7">
            <a:extLst>
              <a:ext uri="{FF2B5EF4-FFF2-40B4-BE49-F238E27FC236}">
                <a16:creationId xmlns:a16="http://schemas.microsoft.com/office/drawing/2014/main" id="{73390343-705C-4E7F-8D18-7207F5BD1A4F}"/>
              </a:ext>
            </a:extLst>
          </p:cNvPr>
          <p:cNvSpPr txBox="1"/>
          <p:nvPr/>
        </p:nvSpPr>
        <p:spPr>
          <a:xfrm>
            <a:off x="909050" y="3648698"/>
            <a:ext cx="5741574" cy="473206"/>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Mercredi 17 avril 2024</a:t>
            </a:r>
          </a:p>
          <a:p>
            <a:r>
              <a:rPr lang="fr-FR" sz="1125" b="1" dirty="0">
                <a:solidFill>
                  <a:srgbClr val="F7A347"/>
                </a:solidFill>
                <a:latin typeface="Arial" panose="020B0604020202020204" pitchFamily="34" charset="0"/>
              </a:rPr>
              <a:t>10h30</a:t>
            </a:r>
            <a:r>
              <a:rPr lang="fr-FR" sz="1125" dirty="0">
                <a:solidFill>
                  <a:srgbClr val="F7A347"/>
                </a:solidFill>
                <a:latin typeface="Arial" panose="020B0604020202020204" pitchFamily="34" charset="0"/>
              </a:rPr>
              <a:t> </a:t>
            </a:r>
            <a:r>
              <a:rPr lang="fr-FR" sz="1125" b="1" dirty="0">
                <a:solidFill>
                  <a:srgbClr val="F7A347"/>
                </a:solidFill>
                <a:latin typeface="Arial" panose="020B0604020202020204" pitchFamily="34" charset="0"/>
              </a:rPr>
              <a:t>•</a:t>
            </a:r>
            <a:r>
              <a:rPr lang="fr-FR" sz="1125" dirty="0">
                <a:solidFill>
                  <a:srgbClr val="F7A347"/>
                </a:solidFill>
                <a:latin typeface="Arial" panose="020B0604020202020204" pitchFamily="34" charset="0"/>
              </a:rPr>
              <a:t> ML5.1 – Résistance VIH à l’ère du </a:t>
            </a:r>
            <a:r>
              <a:rPr lang="fr-FR" sz="1125" dirty="0" err="1">
                <a:solidFill>
                  <a:srgbClr val="F7A347"/>
                </a:solidFill>
                <a:latin typeface="Arial" panose="020B0604020202020204" pitchFamily="34" charset="0"/>
              </a:rPr>
              <a:t>dolutégravir</a:t>
            </a:r>
            <a:endParaRPr lang="fr-FR" sz="1125" dirty="0">
              <a:solidFill>
                <a:srgbClr val="F7A347"/>
              </a:solidFill>
            </a:endParaRPr>
          </a:p>
        </p:txBody>
      </p:sp>
      <p:pic>
        <p:nvPicPr>
          <p:cNvPr id="10" name="Image 9">
            <a:extLst>
              <a:ext uri="{FF2B5EF4-FFF2-40B4-BE49-F238E27FC236}">
                <a16:creationId xmlns:a16="http://schemas.microsoft.com/office/drawing/2014/main" id="{5FECA77F-3545-6921-E6E5-393A311A08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8EBB5635-8BB1-96DA-4901-8E61184512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46"/>
            <a:ext cx="7559675" cy="2362398"/>
          </a:xfrm>
          <a:prstGeom prst="rect">
            <a:avLst/>
          </a:prstGeom>
        </p:spPr>
      </p:pic>
      <p:sp>
        <p:nvSpPr>
          <p:cNvPr id="12" name="Organigramme : Connecteur 11">
            <a:extLst>
              <a:ext uri="{FF2B5EF4-FFF2-40B4-BE49-F238E27FC236}">
                <a16:creationId xmlns:a16="http://schemas.microsoft.com/office/drawing/2014/main" id="{4B200627-97FA-B0B0-D680-E6A5D943C439}"/>
              </a:ext>
            </a:extLst>
          </p:cNvPr>
          <p:cNvSpPr/>
          <p:nvPr/>
        </p:nvSpPr>
        <p:spPr>
          <a:xfrm>
            <a:off x="4958865" y="203801"/>
            <a:ext cx="2011777" cy="2011777"/>
          </a:xfrm>
          <a:prstGeom prst="flowChartConnector">
            <a:avLst/>
          </a:prstGeom>
          <a:blipFill dpi="0" rotWithShape="1">
            <a:blip r:embed="rId4">
              <a:extLst>
                <a:ext uri="{28A0092B-C50C-407E-A947-70E740481C1C}">
                  <a14:useLocalDpi xmlns:a14="http://schemas.microsoft.com/office/drawing/2010/main" val="0"/>
                </a:ext>
              </a:extLst>
            </a:blip>
            <a:srcRect/>
            <a:stretch>
              <a:fillRect l="-26250" r="-26250"/>
            </a:stretch>
          </a:blip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dirty="0"/>
          </a:p>
        </p:txBody>
      </p:sp>
    </p:spTree>
    <p:extLst>
      <p:ext uri="{BB962C8B-B14F-4D97-AF65-F5344CB8AC3E}">
        <p14:creationId xmlns:p14="http://schemas.microsoft.com/office/powerpoint/2010/main" val="18222460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8D9B2-2D2F-40A2-97E2-E4156F461252}"/>
              </a:ext>
            </a:extLst>
          </p:cNvPr>
          <p:cNvSpPr>
            <a:spLocks noGrp="1"/>
          </p:cNvSpPr>
          <p:nvPr>
            <p:ph type="ctrTitle"/>
          </p:nvPr>
        </p:nvSpPr>
        <p:spPr>
          <a:xfrm>
            <a:off x="1775957" y="2167228"/>
            <a:ext cx="4007757" cy="1358622"/>
          </a:xfrm>
        </p:spPr>
        <p:txBody>
          <a:bodyPr>
            <a:normAutofit/>
          </a:bodyPr>
          <a:lstStyle/>
          <a:p>
            <a:r>
              <a:rPr lang="fr-FR" sz="3375" b="1" dirty="0">
                <a:solidFill>
                  <a:srgbClr val="18301A"/>
                </a:solidFill>
                <a:latin typeface="Arial" panose="020B0604020202020204" pitchFamily="34" charset="0"/>
                <a:cs typeface="Arial" panose="020B0604020202020204" pitchFamily="34" charset="0"/>
              </a:rPr>
              <a:t>Olivier </a:t>
            </a:r>
            <a:br>
              <a:rPr lang="fr-FR" sz="3375" b="1" dirty="0">
                <a:solidFill>
                  <a:srgbClr val="18301A"/>
                </a:solidFill>
                <a:latin typeface="Arial" panose="020B0604020202020204" pitchFamily="34" charset="0"/>
                <a:cs typeface="Arial" panose="020B0604020202020204" pitchFamily="34" charset="0"/>
              </a:rPr>
            </a:br>
            <a:r>
              <a:rPr lang="fr-FR" sz="3375" b="1" dirty="0">
                <a:solidFill>
                  <a:srgbClr val="18301A"/>
                </a:solidFill>
                <a:latin typeface="Arial" panose="020B0604020202020204" pitchFamily="34" charset="0"/>
                <a:cs typeface="Arial" panose="020B0604020202020204" pitchFamily="34" charset="0"/>
              </a:rPr>
              <a:t>SEGERAL</a:t>
            </a:r>
          </a:p>
        </p:txBody>
      </p:sp>
      <p:sp>
        <p:nvSpPr>
          <p:cNvPr id="3" name="Sous-titre 2">
            <a:extLst>
              <a:ext uri="{FF2B5EF4-FFF2-40B4-BE49-F238E27FC236}">
                <a16:creationId xmlns:a16="http://schemas.microsoft.com/office/drawing/2014/main" id="{D9A4EC38-3362-463E-8D51-3E5C89020CFD}"/>
              </a:ext>
            </a:extLst>
          </p:cNvPr>
          <p:cNvSpPr>
            <a:spLocks noGrp="1"/>
          </p:cNvSpPr>
          <p:nvPr>
            <p:ph type="subTitle" idx="1"/>
          </p:nvPr>
        </p:nvSpPr>
        <p:spPr>
          <a:xfrm>
            <a:off x="909050" y="4573060"/>
            <a:ext cx="5741574" cy="4663820"/>
          </a:xfrm>
        </p:spPr>
        <p:txBody>
          <a:bodyPr>
            <a:normAutofit/>
          </a:bodyPr>
          <a:lstStyle/>
          <a:p>
            <a:pPr algn="just">
              <a:lnSpc>
                <a:spcPct val="107000"/>
              </a:lnSpc>
              <a:spcAft>
                <a:spcPts val="450"/>
              </a:spcAft>
            </a:pPr>
            <a:r>
              <a:rPr lang="fr-FR" sz="1200" dirty="0">
                <a:solidFill>
                  <a:srgbClr val="192E1B"/>
                </a:solidFill>
                <a:latin typeface="Arial" panose="020B0604020202020204" pitchFamily="34" charset="0"/>
                <a:ea typeface="Calibri" panose="020F0502020204030204" pitchFamily="34" charset="0"/>
                <a:cs typeface="Arial" panose="020B0604020202020204" pitchFamily="34" charset="0"/>
              </a:rPr>
              <a:t>Olivier </a:t>
            </a:r>
            <a:r>
              <a:rPr lang="fr-FR" sz="1200" dirty="0" err="1">
                <a:solidFill>
                  <a:srgbClr val="192E1B"/>
                </a:solidFill>
                <a:latin typeface="Arial" panose="020B0604020202020204" pitchFamily="34" charset="0"/>
                <a:ea typeface="Calibri" panose="020F0502020204030204" pitchFamily="34" charset="0"/>
                <a:cs typeface="Arial" panose="020B0604020202020204" pitchFamily="34" charset="0"/>
              </a:rPr>
              <a:t>Ségéral</a:t>
            </a:r>
            <a:r>
              <a:rPr lang="fr-FR" sz="1200" dirty="0">
                <a:solidFill>
                  <a:srgbClr val="192E1B"/>
                </a:solidFill>
                <a:latin typeface="Arial" panose="020B0604020202020204" pitchFamily="34" charset="0"/>
                <a:ea typeface="Calibri" panose="020F0502020204030204" pitchFamily="34" charset="0"/>
                <a:cs typeface="Arial" panose="020B0604020202020204" pitchFamily="34" charset="0"/>
              </a:rPr>
              <a:t> est médecin, avec une expérience professionnelle dans le domaine des maladies infectieuses et de la santé publique, notamment dans la prise en charge des personnes vivant avec le VIH et les hépatites virales B et C. Précédemment praticien hospitalier au CHU Paris Sud et coordinateur adjoint des programmes de recherche ANRS sur le VIH/SIDA et les hépatites virales à l'Université des Sciences de la Santé de Phnom Penh, Cambodge, il travaille depuis septembre 2022 en tant que Coordinateur Médico-Scientifique au sein de l'Unité de recherche sur le VIH des Hôpitaux Universitaires de Genève. Titulaire d'un doctorat en santé publique, il est impliqué dans plusieurs études de recherche clinique menées au Cambodge et en Suisse sur la thématique des infections à VIH, VHB, VHC, </a:t>
            </a:r>
            <a:r>
              <a:rPr lang="fr-FR" sz="1200" dirty="0" err="1">
                <a:solidFill>
                  <a:srgbClr val="192E1B"/>
                </a:solidFill>
                <a:latin typeface="Arial" panose="020B0604020202020204" pitchFamily="34" charset="0"/>
                <a:ea typeface="Calibri" panose="020F0502020204030204" pitchFamily="34" charset="0"/>
                <a:cs typeface="Arial" panose="020B0604020202020204" pitchFamily="34" charset="0"/>
              </a:rPr>
              <a:t>Mpox</a:t>
            </a:r>
            <a:r>
              <a:rPr lang="fr-FR" sz="1200" dirty="0">
                <a:solidFill>
                  <a:srgbClr val="192E1B"/>
                </a:solidFill>
                <a:latin typeface="Arial" panose="020B0604020202020204" pitchFamily="34" charset="0"/>
                <a:ea typeface="Calibri" panose="020F0502020204030204" pitchFamily="34" charset="0"/>
                <a:cs typeface="Arial" panose="020B0604020202020204" pitchFamily="34" charset="0"/>
              </a:rPr>
              <a:t> et Covid-a9.</a:t>
            </a:r>
          </a:p>
        </p:txBody>
      </p:sp>
      <p:sp>
        <p:nvSpPr>
          <p:cNvPr id="11" name="Triangle rectangle 10">
            <a:extLst>
              <a:ext uri="{FF2B5EF4-FFF2-40B4-BE49-F238E27FC236}">
                <a16:creationId xmlns:a16="http://schemas.microsoft.com/office/drawing/2014/main" id="{856702C0-4A43-41DF-86EE-C85C2DEB55A2}"/>
              </a:ext>
            </a:extLst>
          </p:cNvPr>
          <p:cNvSpPr/>
          <p:nvPr/>
        </p:nvSpPr>
        <p:spPr>
          <a:xfrm flipV="1">
            <a:off x="268497" y="773901"/>
            <a:ext cx="7283240" cy="1522837"/>
          </a:xfrm>
          <a:prstGeom prst="rtTriangle">
            <a:avLst/>
          </a:prstGeom>
          <a:solidFill>
            <a:srgbClr val="F7941D"/>
          </a:solidFill>
          <a:ln>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7" name="Triangle rectangle 6">
            <a:extLst>
              <a:ext uri="{FF2B5EF4-FFF2-40B4-BE49-F238E27FC236}">
                <a16:creationId xmlns:a16="http://schemas.microsoft.com/office/drawing/2014/main" id="{B2076707-A22F-46B8-924A-7BC2F108F63F}"/>
              </a:ext>
            </a:extLst>
          </p:cNvPr>
          <p:cNvSpPr/>
          <p:nvPr/>
        </p:nvSpPr>
        <p:spPr>
          <a:xfrm flipV="1">
            <a:off x="268497" y="745236"/>
            <a:ext cx="5839742" cy="1042116"/>
          </a:xfrm>
          <a:prstGeom prst="rtTriangle">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8" name="ZoneTexte 7">
            <a:extLst>
              <a:ext uri="{FF2B5EF4-FFF2-40B4-BE49-F238E27FC236}">
                <a16:creationId xmlns:a16="http://schemas.microsoft.com/office/drawing/2014/main" id="{73390343-705C-4E7F-8D18-7207F5BD1A4F}"/>
              </a:ext>
            </a:extLst>
          </p:cNvPr>
          <p:cNvSpPr txBox="1"/>
          <p:nvPr/>
        </p:nvSpPr>
        <p:spPr>
          <a:xfrm>
            <a:off x="909050" y="3635446"/>
            <a:ext cx="5741574" cy="646331"/>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Vendredi 19 avril 2024</a:t>
            </a:r>
          </a:p>
          <a:p>
            <a:r>
              <a:rPr lang="fr-FR" sz="1125" b="1" dirty="0">
                <a:solidFill>
                  <a:srgbClr val="F7A347"/>
                </a:solidFill>
                <a:latin typeface="Arial" panose="020B0604020202020204" pitchFamily="34" charset="0"/>
              </a:rPr>
              <a:t>10h30</a:t>
            </a:r>
            <a:r>
              <a:rPr lang="fr-FR" sz="1125" dirty="0">
                <a:solidFill>
                  <a:srgbClr val="F7A347"/>
                </a:solidFill>
                <a:latin typeface="Arial" panose="020B0604020202020204" pitchFamily="34" charset="0"/>
              </a:rPr>
              <a:t> </a:t>
            </a:r>
            <a:r>
              <a:rPr lang="fr-FR" sz="1125" b="1" dirty="0">
                <a:solidFill>
                  <a:srgbClr val="F7A347"/>
                </a:solidFill>
                <a:latin typeface="Arial" panose="020B0604020202020204" pitchFamily="34" charset="0"/>
              </a:rPr>
              <a:t>•</a:t>
            </a:r>
            <a:r>
              <a:rPr lang="fr-FR" sz="1125" dirty="0">
                <a:solidFill>
                  <a:srgbClr val="F7A347"/>
                </a:solidFill>
                <a:latin typeface="Arial" panose="020B0604020202020204" pitchFamily="34" charset="0"/>
              </a:rPr>
              <a:t> Session Plénière 3 – Antirétroviraux à longue durée d’action : des essais à la vie réelle. Défis et perspectives.</a:t>
            </a:r>
            <a:endParaRPr lang="fr-FR" sz="1125" dirty="0">
              <a:solidFill>
                <a:srgbClr val="F7A347"/>
              </a:solidFill>
            </a:endParaRPr>
          </a:p>
        </p:txBody>
      </p:sp>
      <p:pic>
        <p:nvPicPr>
          <p:cNvPr id="5" name="Image 4">
            <a:extLst>
              <a:ext uri="{FF2B5EF4-FFF2-40B4-BE49-F238E27FC236}">
                <a16:creationId xmlns:a16="http://schemas.microsoft.com/office/drawing/2014/main" id="{DC9162FD-FFC3-2803-AD9D-575E3161E7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10" name="Image 9" descr="Une image contenant texte&#10;&#10;Description générée automatiquement">
            <a:extLst>
              <a:ext uri="{FF2B5EF4-FFF2-40B4-BE49-F238E27FC236}">
                <a16:creationId xmlns:a16="http://schemas.microsoft.com/office/drawing/2014/main" id="{81D69B07-CDB4-F6EE-1776-F35F82661A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46"/>
            <a:ext cx="7559675" cy="2362398"/>
          </a:xfrm>
          <a:prstGeom prst="rect">
            <a:avLst/>
          </a:prstGeom>
        </p:spPr>
      </p:pic>
      <p:sp>
        <p:nvSpPr>
          <p:cNvPr id="12" name="Ellipse 11">
            <a:extLst>
              <a:ext uri="{FF2B5EF4-FFF2-40B4-BE49-F238E27FC236}">
                <a16:creationId xmlns:a16="http://schemas.microsoft.com/office/drawing/2014/main" id="{6969EF5B-64AB-5BC2-823F-13B98FA52F95}"/>
              </a:ext>
            </a:extLst>
          </p:cNvPr>
          <p:cNvSpPr/>
          <p:nvPr/>
        </p:nvSpPr>
        <p:spPr>
          <a:xfrm>
            <a:off x="4958866" y="221159"/>
            <a:ext cx="1911953" cy="2045429"/>
          </a:xfrm>
          <a:prstGeom prst="ellipse">
            <a:avLst/>
          </a:prstGeom>
          <a:blipFill dpi="0" rotWithShape="1">
            <a:blip r:embed="rId4">
              <a:extLst>
                <a:ext uri="{28A0092B-C50C-407E-A947-70E740481C1C}">
                  <a14:useLocalDpi xmlns:a14="http://schemas.microsoft.com/office/drawing/2010/main" val="0"/>
                </a:ext>
              </a:extLst>
            </a:blip>
            <a:srcRect/>
            <a:stretch>
              <a:fillRect t="-10109" b="-10109"/>
            </a:stretch>
          </a:blip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Tree>
    <p:extLst>
      <p:ext uri="{BB962C8B-B14F-4D97-AF65-F5344CB8AC3E}">
        <p14:creationId xmlns:p14="http://schemas.microsoft.com/office/powerpoint/2010/main" val="1866434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8D9B2-2D2F-40A2-97E2-E4156F461252}"/>
              </a:ext>
            </a:extLst>
          </p:cNvPr>
          <p:cNvSpPr>
            <a:spLocks noGrp="1"/>
          </p:cNvSpPr>
          <p:nvPr>
            <p:ph type="ctrTitle"/>
          </p:nvPr>
        </p:nvSpPr>
        <p:spPr>
          <a:xfrm>
            <a:off x="1775957" y="2127097"/>
            <a:ext cx="4007757" cy="1358622"/>
          </a:xfrm>
        </p:spPr>
        <p:txBody>
          <a:bodyPr>
            <a:normAutofit/>
          </a:bodyPr>
          <a:lstStyle/>
          <a:p>
            <a:r>
              <a:rPr lang="fr-FR" sz="3375" b="1" dirty="0">
                <a:solidFill>
                  <a:srgbClr val="192E1B"/>
                </a:solidFill>
                <a:latin typeface="Arial" panose="020B0604020202020204" pitchFamily="34" charset="0"/>
                <a:cs typeface="Arial" panose="020B0604020202020204" pitchFamily="34" charset="0"/>
              </a:rPr>
              <a:t>Gilles </a:t>
            </a:r>
            <a:br>
              <a:rPr lang="fr-FR" sz="3375" b="1" dirty="0">
                <a:solidFill>
                  <a:srgbClr val="192E1B"/>
                </a:solidFill>
                <a:latin typeface="Arial" panose="020B0604020202020204" pitchFamily="34" charset="0"/>
                <a:cs typeface="Arial" panose="020B0604020202020204" pitchFamily="34" charset="0"/>
              </a:rPr>
            </a:br>
            <a:r>
              <a:rPr lang="fr-FR" sz="3375" b="1" dirty="0">
                <a:solidFill>
                  <a:srgbClr val="192E1B"/>
                </a:solidFill>
                <a:latin typeface="Arial" panose="020B0604020202020204" pitchFamily="34" charset="0"/>
                <a:cs typeface="Arial" panose="020B0604020202020204" pitchFamily="34" charset="0"/>
              </a:rPr>
              <a:t>BRÜCKER</a:t>
            </a:r>
          </a:p>
        </p:txBody>
      </p:sp>
      <p:sp>
        <p:nvSpPr>
          <p:cNvPr id="3" name="Sous-titre 2">
            <a:extLst>
              <a:ext uri="{FF2B5EF4-FFF2-40B4-BE49-F238E27FC236}">
                <a16:creationId xmlns:a16="http://schemas.microsoft.com/office/drawing/2014/main" id="{D9A4EC38-3362-463E-8D51-3E5C89020CFD}"/>
              </a:ext>
            </a:extLst>
          </p:cNvPr>
          <p:cNvSpPr>
            <a:spLocks noGrp="1"/>
          </p:cNvSpPr>
          <p:nvPr>
            <p:ph type="subTitle" idx="1"/>
          </p:nvPr>
        </p:nvSpPr>
        <p:spPr>
          <a:xfrm>
            <a:off x="955778" y="4366647"/>
            <a:ext cx="5741574" cy="4663820"/>
          </a:xfrm>
        </p:spPr>
        <p:txBody>
          <a:bodyPr>
            <a:normAutofit/>
          </a:bodyPr>
          <a:lstStyle/>
          <a:p>
            <a:pPr algn="just">
              <a:lnSpc>
                <a:spcPct val="115000"/>
              </a:lnSpc>
              <a:spcAft>
                <a:spcPts val="563"/>
              </a:spcAft>
            </a:pPr>
            <a:r>
              <a:rPr lang="fr-FR" sz="1200" dirty="0">
                <a:solidFill>
                  <a:srgbClr val="18301A"/>
                </a:solidFill>
                <a:latin typeface="Arial" panose="020B0604020202020204" pitchFamily="34" charset="0"/>
                <a:cs typeface="Arial" panose="020B0604020202020204" pitchFamily="34" charset="0"/>
              </a:rPr>
              <a:t>Cofondateur de AFRAVIH, Médecin des hôpitaux à l’AP-HP et professeur de santé publique ; il a dirigé le service de santé publique à l’ hôpital de la Pitié salpêtrière puis le service de l’hygiène hospitalière et de la prévention de l’ APHP. </a:t>
            </a:r>
          </a:p>
          <a:p>
            <a:pPr algn="just">
              <a:lnSpc>
                <a:spcPct val="115000"/>
              </a:lnSpc>
              <a:spcAft>
                <a:spcPts val="563"/>
              </a:spcAft>
            </a:pPr>
            <a:r>
              <a:rPr lang="fr-FR" sz="1200" dirty="0">
                <a:solidFill>
                  <a:srgbClr val="18301A"/>
                </a:solidFill>
                <a:latin typeface="Arial" panose="020B0604020202020204" pitchFamily="34" charset="0"/>
                <a:cs typeface="Arial" panose="020B0604020202020204" pitchFamily="34" charset="0"/>
              </a:rPr>
              <a:t>Il a fondé en 1980 avec Bernard Kouchner l’association Médecins du Monde, présidence en 1990/1991, et dirigé l’Institut de Veille sanitaire (2001-2007) puis le groupement d’intérêt public « ESTHER » chargé du renforcement- de la lutte contre le Sida dans les pays en développement. </a:t>
            </a:r>
          </a:p>
          <a:p>
            <a:pPr algn="just">
              <a:lnSpc>
                <a:spcPct val="115000"/>
              </a:lnSpc>
              <a:spcAft>
                <a:spcPts val="563"/>
              </a:spcAft>
            </a:pPr>
            <a:r>
              <a:rPr lang="fr-FR" sz="1200" dirty="0">
                <a:solidFill>
                  <a:srgbClr val="18301A"/>
                </a:solidFill>
                <a:latin typeface="Arial" panose="020B0604020202020204" pitchFamily="34" charset="0"/>
                <a:cs typeface="Arial" panose="020B0604020202020204" pitchFamily="34" charset="0"/>
              </a:rPr>
              <a:t>Il a rejoint en 2013 la Direction des relations internationales de l’AP-HP, chargé du développement des programmes de coopérations internationales hospitalières.</a:t>
            </a:r>
          </a:p>
        </p:txBody>
      </p:sp>
      <p:sp>
        <p:nvSpPr>
          <p:cNvPr id="8" name="ZoneTexte 7">
            <a:extLst>
              <a:ext uri="{FF2B5EF4-FFF2-40B4-BE49-F238E27FC236}">
                <a16:creationId xmlns:a16="http://schemas.microsoft.com/office/drawing/2014/main" id="{73390343-705C-4E7F-8D18-7207F5BD1A4F}"/>
              </a:ext>
            </a:extLst>
          </p:cNvPr>
          <p:cNvSpPr txBox="1"/>
          <p:nvPr/>
        </p:nvSpPr>
        <p:spPr>
          <a:xfrm>
            <a:off x="955778" y="3739843"/>
            <a:ext cx="5741574" cy="473206"/>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Vendredi 19 avril 2024</a:t>
            </a:r>
          </a:p>
          <a:p>
            <a:r>
              <a:rPr lang="fr-FR" sz="1125" b="1" dirty="0">
                <a:solidFill>
                  <a:srgbClr val="F7A347"/>
                </a:solidFill>
                <a:latin typeface="Arial" panose="020B0604020202020204" pitchFamily="34" charset="0"/>
              </a:rPr>
              <a:t>08h30</a:t>
            </a:r>
            <a:r>
              <a:rPr lang="fr-FR" sz="1125" dirty="0">
                <a:solidFill>
                  <a:srgbClr val="F7A347"/>
                </a:solidFill>
                <a:latin typeface="Arial" panose="020B0604020202020204" pitchFamily="34" charset="0"/>
              </a:rPr>
              <a:t> </a:t>
            </a:r>
            <a:r>
              <a:rPr lang="fr-FR" sz="1125" b="1" dirty="0">
                <a:solidFill>
                  <a:srgbClr val="F7A347"/>
                </a:solidFill>
                <a:latin typeface="Arial" panose="020B0604020202020204" pitchFamily="34" charset="0"/>
              </a:rPr>
              <a:t>•</a:t>
            </a:r>
            <a:r>
              <a:rPr lang="fr-FR" sz="1125" dirty="0">
                <a:solidFill>
                  <a:srgbClr val="F7A347"/>
                </a:solidFill>
                <a:latin typeface="Arial" panose="020B0604020202020204" pitchFamily="34" charset="0"/>
              </a:rPr>
              <a:t> Modération SP23 – Santé publique et sciences sociales 4</a:t>
            </a:r>
            <a:endParaRPr lang="fr-FR" sz="1125" dirty="0">
              <a:solidFill>
                <a:srgbClr val="F7A347"/>
              </a:solidFill>
            </a:endParaRPr>
          </a:p>
        </p:txBody>
      </p:sp>
      <p:pic>
        <p:nvPicPr>
          <p:cNvPr id="4" name="Image 3">
            <a:extLst>
              <a:ext uri="{FF2B5EF4-FFF2-40B4-BE49-F238E27FC236}">
                <a16:creationId xmlns:a16="http://schemas.microsoft.com/office/drawing/2014/main" id="{655244EB-85B5-7A9F-7183-152A7FC62A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A9B5E33B-0C8E-D8BB-6925-03FF15945E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46"/>
            <a:ext cx="7559675" cy="2362398"/>
          </a:xfrm>
          <a:prstGeom prst="rect">
            <a:avLst/>
          </a:prstGeom>
        </p:spPr>
      </p:pic>
      <p:sp>
        <p:nvSpPr>
          <p:cNvPr id="9" name="Ellipse 8">
            <a:extLst>
              <a:ext uri="{FF2B5EF4-FFF2-40B4-BE49-F238E27FC236}">
                <a16:creationId xmlns:a16="http://schemas.microsoft.com/office/drawing/2014/main" id="{BBECEFCD-F82A-8CF8-076F-EC145AA9CC64}"/>
              </a:ext>
            </a:extLst>
          </p:cNvPr>
          <p:cNvSpPr/>
          <p:nvPr/>
        </p:nvSpPr>
        <p:spPr>
          <a:xfrm>
            <a:off x="4958866" y="186975"/>
            <a:ext cx="1991000" cy="2045429"/>
          </a:xfrm>
          <a:prstGeom prst="ellipse">
            <a:avLst/>
          </a:prstGeom>
          <a:no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pic>
        <p:nvPicPr>
          <p:cNvPr id="5" name="Image 4">
            <a:extLst>
              <a:ext uri="{FF2B5EF4-FFF2-40B4-BE49-F238E27FC236}">
                <a16:creationId xmlns:a16="http://schemas.microsoft.com/office/drawing/2014/main" id="{08F4D236-E41A-45DD-95FD-66745A67DEC5}"/>
              </a:ext>
            </a:extLst>
          </p:cNvPr>
          <p:cNvPicPr>
            <a:picLocks noChangeAspect="1"/>
          </p:cNvPicPr>
          <p:nvPr/>
        </p:nvPicPr>
        <p:blipFill rotWithShape="1">
          <a:blip r:embed="rId4">
            <a:extLst>
              <a:ext uri="{28A0092B-C50C-407E-A947-70E740481C1C}">
                <a14:useLocalDpi xmlns:a14="http://schemas.microsoft.com/office/drawing/2010/main" val="0"/>
              </a:ext>
            </a:extLst>
          </a:blip>
          <a:srcRect l="1273" t="11180" r="17946" b="28523"/>
          <a:stretch/>
        </p:blipFill>
        <p:spPr>
          <a:xfrm>
            <a:off x="4900778" y="186975"/>
            <a:ext cx="2107176" cy="2097120"/>
          </a:xfrm>
          <a:prstGeom prst="ellipse">
            <a:avLst/>
          </a:prstGeom>
          <a:ln>
            <a:noFill/>
          </a:ln>
          <a:effectLst>
            <a:softEdge rad="112500"/>
          </a:effectLst>
        </p:spPr>
      </p:pic>
    </p:spTree>
    <p:extLst>
      <p:ext uri="{BB962C8B-B14F-4D97-AF65-F5344CB8AC3E}">
        <p14:creationId xmlns:p14="http://schemas.microsoft.com/office/powerpoint/2010/main" val="39000896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8D9B2-2D2F-40A2-97E2-E4156F461252}"/>
              </a:ext>
            </a:extLst>
          </p:cNvPr>
          <p:cNvSpPr>
            <a:spLocks noGrp="1"/>
          </p:cNvSpPr>
          <p:nvPr>
            <p:ph type="ctrTitle"/>
          </p:nvPr>
        </p:nvSpPr>
        <p:spPr>
          <a:xfrm>
            <a:off x="1775957" y="2140019"/>
            <a:ext cx="4007757" cy="1358622"/>
          </a:xfrm>
        </p:spPr>
        <p:txBody>
          <a:bodyPr>
            <a:normAutofit/>
          </a:bodyPr>
          <a:lstStyle/>
          <a:p>
            <a:r>
              <a:rPr lang="fr-FR" sz="3375" b="1" dirty="0">
                <a:solidFill>
                  <a:srgbClr val="18301A"/>
                </a:solidFill>
                <a:latin typeface="Arial" panose="020B0604020202020204" pitchFamily="34" charset="0"/>
                <a:cs typeface="Arial" panose="020B0604020202020204" pitchFamily="34" charset="0"/>
              </a:rPr>
              <a:t>Claire </a:t>
            </a:r>
            <a:br>
              <a:rPr lang="fr-FR" sz="3375" b="1" dirty="0">
                <a:solidFill>
                  <a:srgbClr val="18301A"/>
                </a:solidFill>
                <a:latin typeface="Arial" panose="020B0604020202020204" pitchFamily="34" charset="0"/>
                <a:cs typeface="Arial" panose="020B0604020202020204" pitchFamily="34" charset="0"/>
              </a:rPr>
            </a:br>
            <a:r>
              <a:rPr lang="fr-FR" sz="3375" b="1" dirty="0">
                <a:solidFill>
                  <a:srgbClr val="18301A"/>
                </a:solidFill>
                <a:latin typeface="Arial" panose="020B0604020202020204" pitchFamily="34" charset="0"/>
                <a:cs typeface="Arial" panose="020B0604020202020204" pitchFamily="34" charset="0"/>
              </a:rPr>
              <a:t>TANTET</a:t>
            </a:r>
          </a:p>
        </p:txBody>
      </p:sp>
      <p:sp>
        <p:nvSpPr>
          <p:cNvPr id="3" name="Sous-titre 2">
            <a:extLst>
              <a:ext uri="{FF2B5EF4-FFF2-40B4-BE49-F238E27FC236}">
                <a16:creationId xmlns:a16="http://schemas.microsoft.com/office/drawing/2014/main" id="{D9A4EC38-3362-463E-8D51-3E5C89020CFD}"/>
              </a:ext>
            </a:extLst>
          </p:cNvPr>
          <p:cNvSpPr>
            <a:spLocks noGrp="1"/>
          </p:cNvSpPr>
          <p:nvPr>
            <p:ph type="subTitle" idx="1"/>
          </p:nvPr>
        </p:nvSpPr>
        <p:spPr>
          <a:xfrm>
            <a:off x="909050" y="4418582"/>
            <a:ext cx="5741574" cy="4663820"/>
          </a:xfrm>
        </p:spPr>
        <p:txBody>
          <a:bodyPr>
            <a:normAutofit/>
          </a:bodyPr>
          <a:lstStyle/>
          <a:p>
            <a:pPr algn="just"/>
            <a:r>
              <a:rPr lang="fr-FR" sz="1200" b="0" i="0" dirty="0">
                <a:solidFill>
                  <a:srgbClr val="000000"/>
                </a:solidFill>
                <a:effectLst/>
                <a:latin typeface="Arial" panose="020B0604020202020204" pitchFamily="34" charset="0"/>
                <a:cs typeface="Arial" panose="020B0604020202020204" pitchFamily="34" charset="0"/>
              </a:rPr>
              <a:t>Claire </a:t>
            </a:r>
            <a:r>
              <a:rPr lang="fr-FR" sz="1200" b="0" i="0" dirty="0" err="1">
                <a:solidFill>
                  <a:srgbClr val="000000"/>
                </a:solidFill>
                <a:effectLst/>
                <a:latin typeface="Arial" panose="020B0604020202020204" pitchFamily="34" charset="0"/>
                <a:cs typeface="Arial" panose="020B0604020202020204" pitchFamily="34" charset="0"/>
              </a:rPr>
              <a:t>Tantet</a:t>
            </a:r>
            <a:r>
              <a:rPr lang="fr-FR" sz="1200" b="0" i="0" dirty="0">
                <a:solidFill>
                  <a:srgbClr val="000000"/>
                </a:solidFill>
                <a:effectLst/>
                <a:latin typeface="Arial" panose="020B0604020202020204" pitchFamily="34" charset="0"/>
                <a:cs typeface="Arial" panose="020B0604020202020204" pitchFamily="34" charset="0"/>
              </a:rPr>
              <a:t> est médecin infectiologue et responsable du dispositif Parcours au sein des services de maladies infectieuses Bichat à Paris et de l'hôpital Avicenne à Bobigny en Ile-de-France.</a:t>
            </a:r>
          </a:p>
          <a:p>
            <a:pPr algn="just"/>
            <a:r>
              <a:rPr lang="fr-FR" sz="1200" b="0" i="0" dirty="0">
                <a:solidFill>
                  <a:srgbClr val="000000"/>
                </a:solidFill>
                <a:effectLst/>
                <a:latin typeface="Arial" panose="020B0604020202020204" pitchFamily="34" charset="0"/>
                <a:cs typeface="Arial" panose="020B0604020202020204" pitchFamily="34" charset="0"/>
              </a:rPr>
              <a:t>Elle est aussi présidente de l'association Mille Parcours.</a:t>
            </a:r>
          </a:p>
          <a:p>
            <a:pPr algn="just"/>
            <a:r>
              <a:rPr lang="fr-FR" sz="1200" b="0" i="0" dirty="0">
                <a:solidFill>
                  <a:srgbClr val="000000"/>
                </a:solidFill>
                <a:effectLst/>
                <a:latin typeface="Arial" panose="020B0604020202020204" pitchFamily="34" charset="0"/>
                <a:cs typeface="Arial" panose="020B0604020202020204" pitchFamily="34" charset="0"/>
              </a:rPr>
              <a:t>Ses thématiques de travail portent sur les violences basées sur le genre en contexte migratoire et les mutilations génitales féminines/excision ainsi que le lien entre les violences et les maladies infectieuses.</a:t>
            </a:r>
          </a:p>
          <a:p>
            <a:pPr algn="just"/>
            <a:r>
              <a:rPr lang="fr-FR" sz="1200" b="0" i="0" dirty="0">
                <a:solidFill>
                  <a:srgbClr val="000000"/>
                </a:solidFill>
                <a:effectLst/>
                <a:latin typeface="Arial" panose="020B0604020202020204" pitchFamily="34" charset="0"/>
                <a:cs typeface="Arial" panose="020B0604020202020204" pitchFamily="34" charset="0"/>
              </a:rPr>
              <a:t>Elle travaille en partenariat avec l'hôpital de </a:t>
            </a:r>
            <a:r>
              <a:rPr lang="fr-FR" sz="1200" b="0" i="0" dirty="0" err="1">
                <a:solidFill>
                  <a:srgbClr val="000000"/>
                </a:solidFill>
                <a:effectLst/>
                <a:latin typeface="Arial" panose="020B0604020202020204" pitchFamily="34" charset="0"/>
                <a:cs typeface="Arial" panose="020B0604020202020204" pitchFamily="34" charset="0"/>
              </a:rPr>
              <a:t>Panzi</a:t>
            </a:r>
            <a:r>
              <a:rPr lang="fr-FR" sz="1200" b="0" i="0" dirty="0">
                <a:solidFill>
                  <a:srgbClr val="000000"/>
                </a:solidFill>
                <a:effectLst/>
                <a:latin typeface="Arial" panose="020B0604020202020204" pitchFamily="34" charset="0"/>
                <a:cs typeface="Arial" panose="020B0604020202020204" pitchFamily="34" charset="0"/>
              </a:rPr>
              <a:t> et le Docteur </a:t>
            </a:r>
            <a:r>
              <a:rPr lang="fr-FR" sz="1200" b="0" i="0" dirty="0" err="1">
                <a:solidFill>
                  <a:srgbClr val="000000"/>
                </a:solidFill>
                <a:effectLst/>
                <a:latin typeface="Arial" panose="020B0604020202020204" pitchFamily="34" charset="0"/>
                <a:cs typeface="Arial" panose="020B0604020202020204" pitchFamily="34" charset="0"/>
              </a:rPr>
              <a:t>Mukwege</a:t>
            </a:r>
            <a:r>
              <a:rPr lang="fr-FR" sz="1200" b="0" i="0" dirty="0">
                <a:solidFill>
                  <a:srgbClr val="000000"/>
                </a:solidFill>
                <a:effectLst/>
                <a:latin typeface="Arial" panose="020B0604020202020204" pitchFamily="34" charset="0"/>
                <a:cs typeface="Arial" panose="020B0604020202020204" pitchFamily="34" charset="0"/>
              </a:rPr>
              <a:t> en République Démocratique du Congo.</a:t>
            </a:r>
          </a:p>
          <a:p>
            <a:pPr algn="just">
              <a:lnSpc>
                <a:spcPct val="107000"/>
              </a:lnSpc>
              <a:spcAft>
                <a:spcPts val="450"/>
              </a:spcAft>
            </a:pPr>
            <a:endParaRPr lang="fr-FR" sz="1013" dirty="0">
              <a:solidFill>
                <a:srgbClr val="192E1B"/>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Triangle rectangle 10">
            <a:extLst>
              <a:ext uri="{FF2B5EF4-FFF2-40B4-BE49-F238E27FC236}">
                <a16:creationId xmlns:a16="http://schemas.microsoft.com/office/drawing/2014/main" id="{856702C0-4A43-41DF-86EE-C85C2DEB55A2}"/>
              </a:ext>
            </a:extLst>
          </p:cNvPr>
          <p:cNvSpPr/>
          <p:nvPr/>
        </p:nvSpPr>
        <p:spPr>
          <a:xfrm flipV="1">
            <a:off x="268497" y="773901"/>
            <a:ext cx="7283240" cy="1522837"/>
          </a:xfrm>
          <a:prstGeom prst="rtTriangle">
            <a:avLst/>
          </a:prstGeom>
          <a:solidFill>
            <a:srgbClr val="F7941D"/>
          </a:solidFill>
          <a:ln>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7" name="Triangle rectangle 6">
            <a:extLst>
              <a:ext uri="{FF2B5EF4-FFF2-40B4-BE49-F238E27FC236}">
                <a16:creationId xmlns:a16="http://schemas.microsoft.com/office/drawing/2014/main" id="{B2076707-A22F-46B8-924A-7BC2F108F63F}"/>
              </a:ext>
            </a:extLst>
          </p:cNvPr>
          <p:cNvSpPr/>
          <p:nvPr/>
        </p:nvSpPr>
        <p:spPr>
          <a:xfrm flipV="1">
            <a:off x="268497" y="745236"/>
            <a:ext cx="5839742" cy="1042116"/>
          </a:xfrm>
          <a:prstGeom prst="rtTriangle">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pic>
        <p:nvPicPr>
          <p:cNvPr id="5" name="Image 4">
            <a:extLst>
              <a:ext uri="{FF2B5EF4-FFF2-40B4-BE49-F238E27FC236}">
                <a16:creationId xmlns:a16="http://schemas.microsoft.com/office/drawing/2014/main" id="{30004AD1-7295-C949-8AE5-1820E1BD59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10" name="Image 9" descr="Une image contenant texte&#10;&#10;Description générée automatiquement">
            <a:extLst>
              <a:ext uri="{FF2B5EF4-FFF2-40B4-BE49-F238E27FC236}">
                <a16:creationId xmlns:a16="http://schemas.microsoft.com/office/drawing/2014/main" id="{6A5037FA-2780-64B7-63D6-0292C938C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8" y="0"/>
            <a:ext cx="7559675" cy="2362398"/>
          </a:xfrm>
          <a:prstGeom prst="rect">
            <a:avLst/>
          </a:prstGeom>
        </p:spPr>
      </p:pic>
      <p:sp>
        <p:nvSpPr>
          <p:cNvPr id="12" name="Ellipse 11">
            <a:extLst>
              <a:ext uri="{FF2B5EF4-FFF2-40B4-BE49-F238E27FC236}">
                <a16:creationId xmlns:a16="http://schemas.microsoft.com/office/drawing/2014/main" id="{997DB55E-6A5C-EE6E-74FD-ECBB5502EA0F}"/>
              </a:ext>
            </a:extLst>
          </p:cNvPr>
          <p:cNvSpPr/>
          <p:nvPr/>
        </p:nvSpPr>
        <p:spPr>
          <a:xfrm>
            <a:off x="5095875" y="186975"/>
            <a:ext cx="1952625" cy="2045429"/>
          </a:xfrm>
          <a:prstGeom prst="ellipse">
            <a:avLst/>
          </a:prstGeom>
          <a:blipFill dpi="0" rotWithShape="1">
            <a:blip r:embed="rId4">
              <a:extLst>
                <a:ext uri="{28A0092B-C50C-407E-A947-70E740481C1C}">
                  <a14:useLocalDpi xmlns:a14="http://schemas.microsoft.com/office/drawing/2010/main" val="0"/>
                </a:ext>
              </a:extLst>
            </a:blip>
            <a:srcRect/>
            <a:stretch>
              <a:fillRect l="-23327" r="-23327"/>
            </a:stretch>
          </a:blip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597" dirty="0"/>
              <a:t>*</a:t>
            </a:r>
          </a:p>
        </p:txBody>
      </p:sp>
      <p:sp>
        <p:nvSpPr>
          <p:cNvPr id="4" name="ZoneTexte 3">
            <a:extLst>
              <a:ext uri="{FF2B5EF4-FFF2-40B4-BE49-F238E27FC236}">
                <a16:creationId xmlns:a16="http://schemas.microsoft.com/office/drawing/2014/main" id="{70360D4B-71E4-69E1-8395-EA0007AB86E1}"/>
              </a:ext>
            </a:extLst>
          </p:cNvPr>
          <p:cNvSpPr txBox="1"/>
          <p:nvPr/>
        </p:nvSpPr>
        <p:spPr>
          <a:xfrm>
            <a:off x="909050" y="3635446"/>
            <a:ext cx="5741574" cy="646331"/>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Vendredi 19 avril 2024</a:t>
            </a:r>
          </a:p>
          <a:p>
            <a:r>
              <a:rPr lang="fr-FR" sz="1125" b="1" dirty="0">
                <a:solidFill>
                  <a:srgbClr val="F7A347"/>
                </a:solidFill>
                <a:latin typeface="Arial" panose="020B0604020202020204" pitchFamily="34" charset="0"/>
              </a:rPr>
              <a:t>11h00</a:t>
            </a:r>
            <a:r>
              <a:rPr lang="fr-FR" sz="1125" dirty="0">
                <a:solidFill>
                  <a:srgbClr val="F7A347"/>
                </a:solidFill>
                <a:latin typeface="Arial" panose="020B0604020202020204" pitchFamily="34" charset="0"/>
              </a:rPr>
              <a:t> </a:t>
            </a:r>
            <a:r>
              <a:rPr lang="fr-FR" sz="1125" b="1" dirty="0">
                <a:solidFill>
                  <a:srgbClr val="F7A347"/>
                </a:solidFill>
                <a:latin typeface="Arial" panose="020B0604020202020204" pitchFamily="34" charset="0"/>
              </a:rPr>
              <a:t>•</a:t>
            </a:r>
            <a:r>
              <a:rPr lang="fr-FR" sz="1125" dirty="0">
                <a:solidFill>
                  <a:srgbClr val="F7A347"/>
                </a:solidFill>
                <a:latin typeface="Arial" panose="020B0604020202020204" pitchFamily="34" charset="0"/>
              </a:rPr>
              <a:t> Session Plénière 3 – Accompagner les femmes ayant vécu des violences sexuelles</a:t>
            </a:r>
            <a:endParaRPr lang="fr-FR" sz="1125" dirty="0">
              <a:solidFill>
                <a:srgbClr val="F7A347"/>
              </a:solidFill>
            </a:endParaRPr>
          </a:p>
        </p:txBody>
      </p:sp>
    </p:spTree>
    <p:extLst>
      <p:ext uri="{BB962C8B-B14F-4D97-AF65-F5344CB8AC3E}">
        <p14:creationId xmlns:p14="http://schemas.microsoft.com/office/powerpoint/2010/main" val="3056677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8D9B2-2D2F-40A2-97E2-E4156F461252}"/>
              </a:ext>
            </a:extLst>
          </p:cNvPr>
          <p:cNvSpPr>
            <a:spLocks noGrp="1"/>
          </p:cNvSpPr>
          <p:nvPr>
            <p:ph type="ctrTitle"/>
          </p:nvPr>
        </p:nvSpPr>
        <p:spPr>
          <a:xfrm>
            <a:off x="1775957" y="2167228"/>
            <a:ext cx="4007757" cy="1358622"/>
          </a:xfrm>
        </p:spPr>
        <p:txBody>
          <a:bodyPr>
            <a:normAutofit/>
          </a:bodyPr>
          <a:lstStyle/>
          <a:p>
            <a:r>
              <a:rPr lang="fr-FR" sz="3375" b="1" dirty="0">
                <a:solidFill>
                  <a:srgbClr val="18301A"/>
                </a:solidFill>
                <a:latin typeface="Arial" panose="020B0604020202020204" pitchFamily="34" charset="0"/>
                <a:cs typeface="Arial" panose="020B0604020202020204" pitchFamily="34" charset="0"/>
              </a:rPr>
              <a:t>Pierre-Marie TEBEU</a:t>
            </a:r>
          </a:p>
        </p:txBody>
      </p:sp>
      <p:sp>
        <p:nvSpPr>
          <p:cNvPr id="3" name="Sous-titre 2">
            <a:extLst>
              <a:ext uri="{FF2B5EF4-FFF2-40B4-BE49-F238E27FC236}">
                <a16:creationId xmlns:a16="http://schemas.microsoft.com/office/drawing/2014/main" id="{D9A4EC38-3362-463E-8D51-3E5C89020CFD}"/>
              </a:ext>
            </a:extLst>
          </p:cNvPr>
          <p:cNvSpPr>
            <a:spLocks noGrp="1"/>
          </p:cNvSpPr>
          <p:nvPr>
            <p:ph type="subTitle" idx="1"/>
          </p:nvPr>
        </p:nvSpPr>
        <p:spPr>
          <a:xfrm>
            <a:off x="909048" y="4344460"/>
            <a:ext cx="5741574" cy="4663820"/>
          </a:xfrm>
        </p:spPr>
        <p:txBody>
          <a:bodyPr>
            <a:noAutofit/>
          </a:bodyPr>
          <a:lstStyle/>
          <a:p>
            <a:pPr algn="just">
              <a:lnSpc>
                <a:spcPct val="100000"/>
              </a:lnSpc>
            </a:pPr>
            <a:r>
              <a:rPr lang="fr-FR" sz="1200" dirty="0">
                <a:solidFill>
                  <a:srgbClr val="192E1B"/>
                </a:solidFill>
                <a:latin typeface="Arial" panose="020B0604020202020204" pitchFamily="34" charset="0"/>
                <a:cs typeface="Arial" panose="020B0604020202020204" pitchFamily="34" charset="0"/>
              </a:rPr>
              <a:t>Le Pr Pierre Marie </a:t>
            </a:r>
            <a:r>
              <a:rPr lang="fr-FR" sz="1200" dirty="0" err="1">
                <a:solidFill>
                  <a:srgbClr val="192E1B"/>
                </a:solidFill>
                <a:latin typeface="Arial" panose="020B0604020202020204" pitchFamily="34" charset="0"/>
                <a:cs typeface="Arial" panose="020B0604020202020204" pitchFamily="34" charset="0"/>
              </a:rPr>
              <a:t>Tebeu</a:t>
            </a:r>
            <a:r>
              <a:rPr lang="fr-FR" sz="1200" dirty="0">
                <a:solidFill>
                  <a:srgbClr val="192E1B"/>
                </a:solidFill>
                <a:latin typeface="Arial" panose="020B0604020202020204" pitchFamily="34" charset="0"/>
                <a:cs typeface="Arial" panose="020B0604020202020204" pitchFamily="34" charset="0"/>
              </a:rPr>
              <a:t> (1966, Cameroun), Professeur titulaire de gynécologie obstétrique, CTS, CAMES, est un manager chevronné (Directeur Général du CIESPAC, Chef de Service de Gynécologie &amp; Obstétrique du CHU Yaoundé, de Hôpital régional de Maroua), outillé dans des structures de formation de renom (FMSB / UY1, Hôpitaux Universitaires de Genève, Institut de Médecine Tropicale, Anvers). Le talent et la volonté de ce travailleur acharné, très tôt reconnus et soutenus par des institutions  internationales (UNFPA, OMS) ont permis de consolider la formation toujours renouvelée ; ses expertises, consultances et pratiques chirurgicales sont sollicitées de par le monde (Congo, Guinée Equatoriale, Tchad, Népal, Afghanistan). Par ailleurs ce père de famille consciencieux est auteur d’ouvrages didactiques pratiques (9 livres, plus de 58 communications,  plus de 130 articles), qui a supervisé de centaines de thèses, de mémoires, participé à une centaine de congrès il est un patrimoine vivant, bâtisseurs infatigable, formateur hors pairs, réparateur des fistules génitales, dont il fait de l’éradication à l’horizon 2030 son cheval de bataille. </a:t>
            </a:r>
          </a:p>
        </p:txBody>
      </p:sp>
      <p:sp>
        <p:nvSpPr>
          <p:cNvPr id="11" name="Triangle rectangle 10">
            <a:extLst>
              <a:ext uri="{FF2B5EF4-FFF2-40B4-BE49-F238E27FC236}">
                <a16:creationId xmlns:a16="http://schemas.microsoft.com/office/drawing/2014/main" id="{856702C0-4A43-41DF-86EE-C85C2DEB55A2}"/>
              </a:ext>
            </a:extLst>
          </p:cNvPr>
          <p:cNvSpPr/>
          <p:nvPr/>
        </p:nvSpPr>
        <p:spPr>
          <a:xfrm flipV="1">
            <a:off x="268497" y="773901"/>
            <a:ext cx="7283240" cy="1522837"/>
          </a:xfrm>
          <a:prstGeom prst="rtTriangle">
            <a:avLst/>
          </a:prstGeom>
          <a:solidFill>
            <a:srgbClr val="F7941D"/>
          </a:solidFill>
          <a:ln>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7" name="Triangle rectangle 6">
            <a:extLst>
              <a:ext uri="{FF2B5EF4-FFF2-40B4-BE49-F238E27FC236}">
                <a16:creationId xmlns:a16="http://schemas.microsoft.com/office/drawing/2014/main" id="{B2076707-A22F-46B8-924A-7BC2F108F63F}"/>
              </a:ext>
            </a:extLst>
          </p:cNvPr>
          <p:cNvSpPr/>
          <p:nvPr/>
        </p:nvSpPr>
        <p:spPr>
          <a:xfrm flipV="1">
            <a:off x="268497" y="745236"/>
            <a:ext cx="5839742" cy="1042116"/>
          </a:xfrm>
          <a:prstGeom prst="rtTriangle">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8" name="ZoneTexte 7">
            <a:extLst>
              <a:ext uri="{FF2B5EF4-FFF2-40B4-BE49-F238E27FC236}">
                <a16:creationId xmlns:a16="http://schemas.microsoft.com/office/drawing/2014/main" id="{73390343-705C-4E7F-8D18-7207F5BD1A4F}"/>
              </a:ext>
            </a:extLst>
          </p:cNvPr>
          <p:cNvSpPr txBox="1"/>
          <p:nvPr/>
        </p:nvSpPr>
        <p:spPr>
          <a:xfrm>
            <a:off x="909050" y="3648698"/>
            <a:ext cx="5741574" cy="484748"/>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Mercredi 17 avril 2024</a:t>
            </a:r>
          </a:p>
          <a:p>
            <a:r>
              <a:rPr lang="fr-FR" sz="1125" b="1" dirty="0">
                <a:solidFill>
                  <a:srgbClr val="F7A347"/>
                </a:solidFill>
                <a:latin typeface="Arial" panose="020B0604020202020204" pitchFamily="34" charset="0"/>
              </a:rPr>
              <a:t>10h50</a:t>
            </a:r>
            <a:r>
              <a:rPr lang="fr-FR" sz="1125" dirty="0">
                <a:solidFill>
                  <a:srgbClr val="F7A347"/>
                </a:solidFill>
                <a:latin typeface="Arial" panose="020B0604020202020204" pitchFamily="34" charset="0"/>
              </a:rPr>
              <a:t> </a:t>
            </a:r>
            <a:r>
              <a:rPr lang="fr-FR" sz="1125" b="1" dirty="0">
                <a:solidFill>
                  <a:srgbClr val="F7A347"/>
                </a:solidFill>
                <a:latin typeface="Arial" panose="020B0604020202020204" pitchFamily="34" charset="0"/>
              </a:rPr>
              <a:t>•</a:t>
            </a:r>
            <a:r>
              <a:rPr lang="fr-FR" sz="1125" dirty="0">
                <a:solidFill>
                  <a:srgbClr val="F7A347"/>
                </a:solidFill>
                <a:latin typeface="Arial" panose="020B0604020202020204" pitchFamily="34" charset="0"/>
              </a:rPr>
              <a:t> ML1.2 - Dépistage et traitement des lésions HPV du col</a:t>
            </a:r>
          </a:p>
        </p:txBody>
      </p:sp>
      <p:pic>
        <p:nvPicPr>
          <p:cNvPr id="5" name="Image 4">
            <a:extLst>
              <a:ext uri="{FF2B5EF4-FFF2-40B4-BE49-F238E27FC236}">
                <a16:creationId xmlns:a16="http://schemas.microsoft.com/office/drawing/2014/main" id="{BDEF7BEB-50E1-41C3-1C74-A5C4E87E0F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10" name="Image 9" descr="Une image contenant texte&#10;&#10;Description générée automatiquement">
            <a:extLst>
              <a:ext uri="{FF2B5EF4-FFF2-40B4-BE49-F238E27FC236}">
                <a16:creationId xmlns:a16="http://schemas.microsoft.com/office/drawing/2014/main" id="{9ACD6F5F-68B0-5A7D-0B14-9CF0530621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46"/>
            <a:ext cx="7559675" cy="2362398"/>
          </a:xfrm>
          <a:prstGeom prst="rect">
            <a:avLst/>
          </a:prstGeom>
        </p:spPr>
      </p:pic>
      <p:sp>
        <p:nvSpPr>
          <p:cNvPr id="12" name="Ellipse 11">
            <a:extLst>
              <a:ext uri="{FF2B5EF4-FFF2-40B4-BE49-F238E27FC236}">
                <a16:creationId xmlns:a16="http://schemas.microsoft.com/office/drawing/2014/main" id="{A79C3185-A76E-56E9-2BAF-8D163E5FEEC7}"/>
              </a:ext>
            </a:extLst>
          </p:cNvPr>
          <p:cNvSpPr/>
          <p:nvPr/>
        </p:nvSpPr>
        <p:spPr>
          <a:xfrm>
            <a:off x="4958866" y="186975"/>
            <a:ext cx="1991000" cy="2045429"/>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dirty="0"/>
          </a:p>
        </p:txBody>
      </p:sp>
    </p:spTree>
    <p:extLst>
      <p:ext uri="{BB962C8B-B14F-4D97-AF65-F5344CB8AC3E}">
        <p14:creationId xmlns:p14="http://schemas.microsoft.com/office/powerpoint/2010/main" val="26076432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8D9B2-2D2F-40A2-97E2-E4156F461252}"/>
              </a:ext>
            </a:extLst>
          </p:cNvPr>
          <p:cNvSpPr>
            <a:spLocks noGrp="1"/>
          </p:cNvSpPr>
          <p:nvPr>
            <p:ph type="ctrTitle"/>
          </p:nvPr>
        </p:nvSpPr>
        <p:spPr>
          <a:xfrm>
            <a:off x="1775957" y="2167228"/>
            <a:ext cx="4007757" cy="1358622"/>
          </a:xfrm>
        </p:spPr>
        <p:txBody>
          <a:bodyPr>
            <a:normAutofit/>
          </a:bodyPr>
          <a:lstStyle/>
          <a:p>
            <a:r>
              <a:rPr lang="fr-FR" sz="3375" b="1" dirty="0">
                <a:solidFill>
                  <a:srgbClr val="18301A"/>
                </a:solidFill>
                <a:latin typeface="Arial" panose="020B0604020202020204" pitchFamily="34" charset="0"/>
                <a:cs typeface="Arial" panose="020B0604020202020204" pitchFamily="34" charset="0"/>
              </a:rPr>
              <a:t>Mathurin TEJIOKEM</a:t>
            </a:r>
          </a:p>
        </p:txBody>
      </p:sp>
      <p:sp>
        <p:nvSpPr>
          <p:cNvPr id="3" name="Sous-titre 2">
            <a:extLst>
              <a:ext uri="{FF2B5EF4-FFF2-40B4-BE49-F238E27FC236}">
                <a16:creationId xmlns:a16="http://schemas.microsoft.com/office/drawing/2014/main" id="{D9A4EC38-3362-463E-8D51-3E5C89020CFD}"/>
              </a:ext>
            </a:extLst>
          </p:cNvPr>
          <p:cNvSpPr>
            <a:spLocks noGrp="1"/>
          </p:cNvSpPr>
          <p:nvPr>
            <p:ph type="subTitle" idx="1"/>
          </p:nvPr>
        </p:nvSpPr>
        <p:spPr>
          <a:xfrm>
            <a:off x="909048" y="5242560"/>
            <a:ext cx="5741574" cy="4663820"/>
          </a:xfrm>
        </p:spPr>
        <p:txBody>
          <a:bodyPr>
            <a:normAutofit/>
          </a:bodyPr>
          <a:lstStyle/>
          <a:p>
            <a:pPr algn="just">
              <a:lnSpc>
                <a:spcPct val="107000"/>
              </a:lnSpc>
              <a:spcAft>
                <a:spcPts val="450"/>
              </a:spcAft>
            </a:pPr>
            <a:r>
              <a:rPr lang="fr-FR" sz="1200" b="0" i="0" dirty="0">
                <a:solidFill>
                  <a:srgbClr val="444444"/>
                </a:solidFill>
                <a:effectLst/>
                <a:latin typeface="Arial" panose="020B0604020202020204" pitchFamily="34" charset="0"/>
              </a:rPr>
              <a:t>Dr Mathurin Cyrille TEJIOKEM est médecin spécialiste de santé publique, en activité au Centre Pasteur du Cameroun où il est Chef du Service d’épidémiologie et de Santé publique. Il est impliqué depuis 2001 dans de nombreuses activités de santé publique et de recherche dont la prévention de la transmission de l’infection VIH de la mère à l’enfant, la prise en charge des enfants infectés par le VIH et la réponse de ces derniers aux vaccins de routine administrés dans le cadre du Programme Élargi de Vaccination.  Depuis plus d’une quinzaine d’années, il coordonne au Cameroun la cohorte ANRS 12225-Pediacam constituée de jeunes adolescents infectés par le VIH suivis depuis les premières semaines de vie, traités précocement par des multithérapies antirétrovirales et de deux groupes témoins d’adolescents non infectés par le VIH nés de mères séropositives ou séronégatives pour le VIH.</a:t>
            </a:r>
            <a:endParaRPr lang="fr-FR" sz="1200" dirty="0">
              <a:solidFill>
                <a:srgbClr val="192E1B"/>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Triangle rectangle 10">
            <a:extLst>
              <a:ext uri="{FF2B5EF4-FFF2-40B4-BE49-F238E27FC236}">
                <a16:creationId xmlns:a16="http://schemas.microsoft.com/office/drawing/2014/main" id="{856702C0-4A43-41DF-86EE-C85C2DEB55A2}"/>
              </a:ext>
            </a:extLst>
          </p:cNvPr>
          <p:cNvSpPr/>
          <p:nvPr/>
        </p:nvSpPr>
        <p:spPr>
          <a:xfrm flipV="1">
            <a:off x="268497" y="773901"/>
            <a:ext cx="7283240" cy="1522837"/>
          </a:xfrm>
          <a:prstGeom prst="rtTriangle">
            <a:avLst/>
          </a:prstGeom>
          <a:solidFill>
            <a:srgbClr val="F7941D"/>
          </a:solidFill>
          <a:ln>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7" name="Triangle rectangle 6">
            <a:extLst>
              <a:ext uri="{FF2B5EF4-FFF2-40B4-BE49-F238E27FC236}">
                <a16:creationId xmlns:a16="http://schemas.microsoft.com/office/drawing/2014/main" id="{B2076707-A22F-46B8-924A-7BC2F108F63F}"/>
              </a:ext>
            </a:extLst>
          </p:cNvPr>
          <p:cNvSpPr/>
          <p:nvPr/>
        </p:nvSpPr>
        <p:spPr>
          <a:xfrm flipV="1">
            <a:off x="268497" y="745236"/>
            <a:ext cx="5839742" cy="1042116"/>
          </a:xfrm>
          <a:prstGeom prst="rtTriangle">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8" name="ZoneTexte 7">
            <a:extLst>
              <a:ext uri="{FF2B5EF4-FFF2-40B4-BE49-F238E27FC236}">
                <a16:creationId xmlns:a16="http://schemas.microsoft.com/office/drawing/2014/main" id="{73390343-705C-4E7F-8D18-7207F5BD1A4F}"/>
              </a:ext>
            </a:extLst>
          </p:cNvPr>
          <p:cNvSpPr txBox="1"/>
          <p:nvPr/>
        </p:nvSpPr>
        <p:spPr>
          <a:xfrm>
            <a:off x="909048" y="4582693"/>
            <a:ext cx="5741574" cy="473206"/>
          </a:xfrm>
          <a:prstGeom prst="rect">
            <a:avLst/>
          </a:prstGeom>
          <a:noFill/>
        </p:spPr>
        <p:txBody>
          <a:bodyPr wrap="square" rtlCol="0">
            <a:spAutoFit/>
          </a:bodyPr>
          <a:lstStyle/>
          <a:p>
            <a:pPr algn="just"/>
            <a:r>
              <a:rPr lang="fr-FR" sz="1350" b="1" dirty="0">
                <a:solidFill>
                  <a:srgbClr val="F7A347"/>
                </a:solidFill>
                <a:latin typeface="Arial" panose="020B0604020202020204" pitchFamily="34" charset="0"/>
                <a:cs typeface="Arial" panose="020B0604020202020204" pitchFamily="34" charset="0"/>
              </a:rPr>
              <a:t>Jeudi 18 avril 2024</a:t>
            </a:r>
          </a:p>
          <a:p>
            <a:r>
              <a:rPr lang="fr-FR" sz="1125" b="1" dirty="0">
                <a:solidFill>
                  <a:srgbClr val="F7A347"/>
                </a:solidFill>
                <a:latin typeface="Arial" panose="020B0604020202020204" pitchFamily="34" charset="0"/>
              </a:rPr>
              <a:t>15h00</a:t>
            </a:r>
            <a:r>
              <a:rPr lang="fr-FR" sz="1125" dirty="0">
                <a:solidFill>
                  <a:srgbClr val="F7A347"/>
                </a:solidFill>
                <a:latin typeface="Arial" panose="020B0604020202020204" pitchFamily="34" charset="0"/>
              </a:rPr>
              <a:t> </a:t>
            </a:r>
            <a:r>
              <a:rPr lang="fr-FR" sz="1125" b="1" dirty="0">
                <a:solidFill>
                  <a:srgbClr val="F7A347"/>
                </a:solidFill>
                <a:latin typeface="Arial" panose="020B0604020202020204" pitchFamily="34" charset="0"/>
              </a:rPr>
              <a:t>•</a:t>
            </a:r>
            <a:r>
              <a:rPr lang="fr-FR" sz="1125" dirty="0">
                <a:solidFill>
                  <a:srgbClr val="F7A347"/>
                </a:solidFill>
                <a:latin typeface="Arial" panose="020B0604020202020204" pitchFamily="34" charset="0"/>
              </a:rPr>
              <a:t> ML18.1 – Devenir au long cours des enfants infectés en Afrique </a:t>
            </a:r>
            <a:endParaRPr lang="fr-FR" sz="1125" dirty="0">
              <a:solidFill>
                <a:srgbClr val="F7A347"/>
              </a:solidFill>
            </a:endParaRPr>
          </a:p>
        </p:txBody>
      </p:sp>
      <p:pic>
        <p:nvPicPr>
          <p:cNvPr id="5" name="Image 4">
            <a:extLst>
              <a:ext uri="{FF2B5EF4-FFF2-40B4-BE49-F238E27FC236}">
                <a16:creationId xmlns:a16="http://schemas.microsoft.com/office/drawing/2014/main" id="{B6047C42-F288-2BFA-C221-0ED2FE3D68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10" name="Image 9" descr="Une image contenant texte&#10;&#10;Description générée automatiquement">
            <a:extLst>
              <a:ext uri="{FF2B5EF4-FFF2-40B4-BE49-F238E27FC236}">
                <a16:creationId xmlns:a16="http://schemas.microsoft.com/office/drawing/2014/main" id="{40AA2350-5F50-572D-9E14-3CA580F90F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46"/>
            <a:ext cx="7559675" cy="2362398"/>
          </a:xfrm>
          <a:prstGeom prst="rect">
            <a:avLst/>
          </a:prstGeom>
        </p:spPr>
      </p:pic>
      <p:sp>
        <p:nvSpPr>
          <p:cNvPr id="12" name="Ellipse 11">
            <a:extLst>
              <a:ext uri="{FF2B5EF4-FFF2-40B4-BE49-F238E27FC236}">
                <a16:creationId xmlns:a16="http://schemas.microsoft.com/office/drawing/2014/main" id="{A6AFB763-7860-30D1-8AC1-1BDFBF1A4EA6}"/>
              </a:ext>
            </a:extLst>
          </p:cNvPr>
          <p:cNvSpPr/>
          <p:nvPr/>
        </p:nvSpPr>
        <p:spPr>
          <a:xfrm>
            <a:off x="4958866" y="186975"/>
            <a:ext cx="1991000" cy="2045429"/>
          </a:xfrm>
          <a:prstGeom prst="ellipse">
            <a:avLst/>
          </a:prstGeom>
          <a:blipFill dpi="0" rotWithShape="1">
            <a:blip r:embed="rId4">
              <a:extLst>
                <a:ext uri="{28A0092B-C50C-407E-A947-70E740481C1C}">
                  <a14:useLocalDpi xmlns:a14="http://schemas.microsoft.com/office/drawing/2010/main" val="0"/>
                </a:ext>
              </a:extLst>
            </a:blip>
            <a:srcRect/>
            <a:stretch>
              <a:fillRect t="-23147" b="-23147"/>
            </a:stretch>
          </a:blip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4" name="ZoneTexte 3">
            <a:extLst>
              <a:ext uri="{FF2B5EF4-FFF2-40B4-BE49-F238E27FC236}">
                <a16:creationId xmlns:a16="http://schemas.microsoft.com/office/drawing/2014/main" id="{9D2F4DF7-30CB-E769-DE46-76EF140FE911}"/>
              </a:ext>
            </a:extLst>
          </p:cNvPr>
          <p:cNvSpPr txBox="1"/>
          <p:nvPr/>
        </p:nvSpPr>
        <p:spPr>
          <a:xfrm>
            <a:off x="909048" y="3648698"/>
            <a:ext cx="5741574" cy="1027204"/>
          </a:xfrm>
          <a:prstGeom prst="rect">
            <a:avLst/>
          </a:prstGeom>
          <a:noFill/>
        </p:spPr>
        <p:txBody>
          <a:bodyPr wrap="square" rtlCol="0">
            <a:spAutoFit/>
          </a:bodyPr>
          <a:lstStyle/>
          <a:p>
            <a:pPr algn="just"/>
            <a:r>
              <a:rPr lang="fr-FR" sz="1350" b="1" dirty="0">
                <a:solidFill>
                  <a:srgbClr val="F7A347"/>
                </a:solidFill>
                <a:latin typeface="Arial" panose="020B0604020202020204" pitchFamily="34" charset="0"/>
                <a:cs typeface="Arial" panose="020B0604020202020204" pitchFamily="34" charset="0"/>
              </a:rPr>
              <a:t>Mercredi 17 avril 2024</a:t>
            </a:r>
          </a:p>
          <a:p>
            <a:r>
              <a:rPr lang="fr-FR" sz="1125" b="1" dirty="0">
                <a:solidFill>
                  <a:srgbClr val="F7A347"/>
                </a:solidFill>
                <a:latin typeface="Arial" panose="020B0604020202020204" pitchFamily="34" charset="0"/>
              </a:rPr>
              <a:t>18h00</a:t>
            </a:r>
            <a:r>
              <a:rPr lang="fr-FR" sz="1125" dirty="0">
                <a:solidFill>
                  <a:srgbClr val="F7A347"/>
                </a:solidFill>
                <a:latin typeface="Arial" panose="020B0604020202020204" pitchFamily="34" charset="0"/>
              </a:rPr>
              <a:t> </a:t>
            </a:r>
            <a:r>
              <a:rPr lang="fr-FR" sz="1125" b="1" dirty="0">
                <a:solidFill>
                  <a:srgbClr val="F7A347"/>
                </a:solidFill>
                <a:latin typeface="Arial" panose="020B0604020202020204" pitchFamily="34" charset="0"/>
              </a:rPr>
              <a:t>•</a:t>
            </a:r>
            <a:r>
              <a:rPr lang="fr-FR" sz="1125" dirty="0">
                <a:solidFill>
                  <a:srgbClr val="F7A347"/>
                </a:solidFill>
                <a:latin typeface="Arial" panose="020B0604020202020204" pitchFamily="34" charset="0"/>
              </a:rPr>
              <a:t> </a:t>
            </a:r>
            <a:r>
              <a:rPr lang="fr-FR" sz="1130" i="0" dirty="0">
                <a:solidFill>
                  <a:srgbClr val="F7A347"/>
                </a:solidFill>
                <a:effectLst/>
                <a:latin typeface="Arial" panose="020B0604020202020204" pitchFamily="34" charset="0"/>
              </a:rPr>
              <a:t>Symposium ANRS MIE - OMS : Perspectives de recherche thérapeutique sur VIH/Sida en Afrique - Etudes PEDIACAM et Universal2 </a:t>
            </a:r>
            <a:r>
              <a:rPr lang="fr-FR" sz="1130" i="0" dirty="0" err="1">
                <a:solidFill>
                  <a:srgbClr val="F7A347"/>
                </a:solidFill>
                <a:effectLst/>
                <a:latin typeface="Arial" panose="020B0604020202020204" pitchFamily="34" charset="0"/>
              </a:rPr>
              <a:t>Darunavir</a:t>
            </a:r>
            <a:r>
              <a:rPr lang="fr-FR" sz="1130" i="0" dirty="0">
                <a:solidFill>
                  <a:srgbClr val="F7A347"/>
                </a:solidFill>
                <a:effectLst/>
                <a:latin typeface="Arial" panose="020B0604020202020204" pitchFamily="34" charset="0"/>
              </a:rPr>
              <a:t>/r chez les enfants vivant avec le VIH</a:t>
            </a:r>
          </a:p>
          <a:p>
            <a:endParaRPr lang="fr-FR" sz="1125" dirty="0">
              <a:solidFill>
                <a:srgbClr val="F7A347"/>
              </a:solidFill>
            </a:endParaRPr>
          </a:p>
        </p:txBody>
      </p:sp>
    </p:spTree>
    <p:extLst>
      <p:ext uri="{BB962C8B-B14F-4D97-AF65-F5344CB8AC3E}">
        <p14:creationId xmlns:p14="http://schemas.microsoft.com/office/powerpoint/2010/main" val="9317805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8D9B2-2D2F-40A2-97E2-E4156F461252}"/>
              </a:ext>
            </a:extLst>
          </p:cNvPr>
          <p:cNvSpPr>
            <a:spLocks noGrp="1"/>
          </p:cNvSpPr>
          <p:nvPr>
            <p:ph type="ctrTitle"/>
          </p:nvPr>
        </p:nvSpPr>
        <p:spPr>
          <a:xfrm>
            <a:off x="1775957" y="2183489"/>
            <a:ext cx="4007757" cy="1358622"/>
          </a:xfrm>
        </p:spPr>
        <p:txBody>
          <a:bodyPr>
            <a:normAutofit/>
          </a:bodyPr>
          <a:lstStyle/>
          <a:p>
            <a:r>
              <a:rPr lang="fr-FR" sz="3375" b="1" dirty="0">
                <a:solidFill>
                  <a:srgbClr val="18301A"/>
                </a:solidFill>
                <a:latin typeface="Arial" panose="020B0604020202020204" pitchFamily="34" charset="0"/>
                <a:cs typeface="Arial" panose="020B0604020202020204" pitchFamily="34" charset="0"/>
              </a:rPr>
              <a:t>Abdoulaye </a:t>
            </a:r>
            <a:br>
              <a:rPr lang="fr-FR" sz="3375" b="1" dirty="0">
                <a:solidFill>
                  <a:srgbClr val="18301A"/>
                </a:solidFill>
                <a:latin typeface="Arial" panose="020B0604020202020204" pitchFamily="34" charset="0"/>
                <a:cs typeface="Arial" panose="020B0604020202020204" pitchFamily="34" charset="0"/>
              </a:rPr>
            </a:br>
            <a:r>
              <a:rPr lang="fr-FR" sz="3375" b="1" dirty="0">
                <a:solidFill>
                  <a:srgbClr val="18301A"/>
                </a:solidFill>
                <a:latin typeface="Arial" panose="020B0604020202020204" pitchFamily="34" charset="0"/>
                <a:cs typeface="Arial" panose="020B0604020202020204" pitchFamily="34" charset="0"/>
              </a:rPr>
              <a:t>TOURE</a:t>
            </a:r>
          </a:p>
        </p:txBody>
      </p:sp>
      <p:sp>
        <p:nvSpPr>
          <p:cNvPr id="3" name="Sous-titre 2">
            <a:extLst>
              <a:ext uri="{FF2B5EF4-FFF2-40B4-BE49-F238E27FC236}">
                <a16:creationId xmlns:a16="http://schemas.microsoft.com/office/drawing/2014/main" id="{D9A4EC38-3362-463E-8D51-3E5C89020CFD}"/>
              </a:ext>
            </a:extLst>
          </p:cNvPr>
          <p:cNvSpPr>
            <a:spLocks noGrp="1"/>
          </p:cNvSpPr>
          <p:nvPr>
            <p:ph type="subTitle" idx="1"/>
          </p:nvPr>
        </p:nvSpPr>
        <p:spPr>
          <a:xfrm>
            <a:off x="890056" y="4538659"/>
            <a:ext cx="5741574" cy="3260594"/>
          </a:xfrm>
        </p:spPr>
        <p:txBody>
          <a:bodyPr>
            <a:normAutofit/>
          </a:bodyPr>
          <a:lstStyle/>
          <a:p>
            <a:pPr algn="just">
              <a:lnSpc>
                <a:spcPct val="107000"/>
              </a:lnSpc>
              <a:spcAft>
                <a:spcPts val="450"/>
              </a:spcAft>
            </a:pPr>
            <a:r>
              <a:rPr lang="fr-FR" sz="1200" b="0" i="0" dirty="0">
                <a:solidFill>
                  <a:srgbClr val="444444"/>
                </a:solidFill>
                <a:effectLst/>
                <a:latin typeface="Arial" panose="020B0604020202020204" pitchFamily="34" charset="0"/>
              </a:rPr>
              <a:t>Pr Abdoulaye Touré est Professeur de santé publique à l’Université Gamal Abdel Nasser de Conakry. Il a été Directeur Général de l’Institut national de santé publique de la Guinée de 2018-2022 et est actuellement Directeur du Centre de Recherche et de Formation en Infectiologie de Guinée (CERFIG). Depuis mai 2022, il est Responsable de la Plateforme de recherche internationale en santé mondiale (PRISME-Guinée) créée autour du CERFIG par l’IRD, l’ANRS-MIE, l’INSERME et les ministères en charge de la santé, de l’enseignement supérieur et de la recherche en Guinée. Ses travaux de recherche portent entre autres sur les maladies à potentiel épidémique, les infections associées aux soins, le mésusage des médicaments, le VIH, le paludisme. Durant les dix dernières années, il a été membre de nombreuses instances de coordination et de réflexion dont le Conseil Scientifique pour la riposte contre la COVID-19 en Guinée.</a:t>
            </a:r>
            <a:endParaRPr lang="fr-FR" sz="1200" dirty="0">
              <a:solidFill>
                <a:srgbClr val="192E1B"/>
              </a:solidFill>
              <a:latin typeface="Arial" panose="020B0604020202020204" pitchFamily="34" charset="0"/>
              <a:ea typeface="Times New Roman" panose="02020603050405020304" pitchFamily="18" charset="0"/>
              <a:cs typeface="Arial" panose="020B0604020202020204" pitchFamily="34" charset="0"/>
            </a:endParaRPr>
          </a:p>
        </p:txBody>
      </p:sp>
      <p:sp>
        <p:nvSpPr>
          <p:cNvPr id="11" name="Triangle rectangle 10">
            <a:extLst>
              <a:ext uri="{FF2B5EF4-FFF2-40B4-BE49-F238E27FC236}">
                <a16:creationId xmlns:a16="http://schemas.microsoft.com/office/drawing/2014/main" id="{856702C0-4A43-41DF-86EE-C85C2DEB55A2}"/>
              </a:ext>
            </a:extLst>
          </p:cNvPr>
          <p:cNvSpPr/>
          <p:nvPr/>
        </p:nvSpPr>
        <p:spPr>
          <a:xfrm flipV="1">
            <a:off x="268497" y="773901"/>
            <a:ext cx="7283240" cy="1522837"/>
          </a:xfrm>
          <a:prstGeom prst="rtTriangle">
            <a:avLst/>
          </a:prstGeom>
          <a:solidFill>
            <a:srgbClr val="F7941D"/>
          </a:solidFill>
          <a:ln>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7" name="Triangle rectangle 6">
            <a:extLst>
              <a:ext uri="{FF2B5EF4-FFF2-40B4-BE49-F238E27FC236}">
                <a16:creationId xmlns:a16="http://schemas.microsoft.com/office/drawing/2014/main" id="{B2076707-A22F-46B8-924A-7BC2F108F63F}"/>
              </a:ext>
            </a:extLst>
          </p:cNvPr>
          <p:cNvSpPr/>
          <p:nvPr/>
        </p:nvSpPr>
        <p:spPr>
          <a:xfrm flipV="1">
            <a:off x="268497" y="745236"/>
            <a:ext cx="5839742" cy="1042116"/>
          </a:xfrm>
          <a:prstGeom prst="rtTriangle">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8" name="ZoneTexte 7">
            <a:extLst>
              <a:ext uri="{FF2B5EF4-FFF2-40B4-BE49-F238E27FC236}">
                <a16:creationId xmlns:a16="http://schemas.microsoft.com/office/drawing/2014/main" id="{73390343-705C-4E7F-8D18-7207F5BD1A4F}"/>
              </a:ext>
            </a:extLst>
          </p:cNvPr>
          <p:cNvSpPr txBox="1"/>
          <p:nvPr/>
        </p:nvSpPr>
        <p:spPr>
          <a:xfrm>
            <a:off x="890056" y="3833143"/>
            <a:ext cx="5741574" cy="473206"/>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Jeudi 18 avril 2024</a:t>
            </a:r>
          </a:p>
          <a:p>
            <a:r>
              <a:rPr lang="fr-FR" sz="1125" b="1" dirty="0">
                <a:solidFill>
                  <a:srgbClr val="F7A347"/>
                </a:solidFill>
                <a:latin typeface="Arial" panose="020B0604020202020204" pitchFamily="34" charset="0"/>
                <a:cs typeface="Arial" panose="020B0604020202020204" pitchFamily="34" charset="0"/>
              </a:rPr>
              <a:t>15h00</a:t>
            </a:r>
            <a:r>
              <a:rPr lang="fr-FR" sz="1125" b="1" dirty="0">
                <a:solidFill>
                  <a:srgbClr val="F7A347"/>
                </a:solidFill>
                <a:latin typeface="Arial" panose="020B0604020202020204" pitchFamily="34" charset="0"/>
              </a:rPr>
              <a:t> • </a:t>
            </a:r>
            <a:r>
              <a:rPr lang="fr-FR" sz="1125" dirty="0">
                <a:solidFill>
                  <a:srgbClr val="F7A347"/>
                </a:solidFill>
                <a:latin typeface="Arial" panose="020B0604020202020204" pitchFamily="34" charset="0"/>
              </a:rPr>
              <a:t>ML20.1 – Fièvres hémorragiques virales : des épidémies aux endémies</a:t>
            </a:r>
            <a:r>
              <a:rPr lang="fr-FR" sz="1125" dirty="0">
                <a:solidFill>
                  <a:srgbClr val="F7A347"/>
                </a:solidFill>
                <a:latin typeface="Arial" panose="020B0604020202020204" pitchFamily="34" charset="0"/>
                <a:cs typeface="Arial" panose="020B0604020202020204" pitchFamily="34" charset="0"/>
              </a:rPr>
              <a:t> </a:t>
            </a:r>
          </a:p>
        </p:txBody>
      </p:sp>
      <p:pic>
        <p:nvPicPr>
          <p:cNvPr id="4" name="Image 3">
            <a:extLst>
              <a:ext uri="{FF2B5EF4-FFF2-40B4-BE49-F238E27FC236}">
                <a16:creationId xmlns:a16="http://schemas.microsoft.com/office/drawing/2014/main" id="{630F8151-2B74-94C0-2A15-46E1B4366D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283EF5E6-48A7-AD4F-02C5-C83D825A9B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46"/>
            <a:ext cx="7559675" cy="2362398"/>
          </a:xfrm>
          <a:prstGeom prst="rect">
            <a:avLst/>
          </a:prstGeom>
        </p:spPr>
      </p:pic>
      <p:sp>
        <p:nvSpPr>
          <p:cNvPr id="6" name="Ellipse 5">
            <a:extLst>
              <a:ext uri="{FF2B5EF4-FFF2-40B4-BE49-F238E27FC236}">
                <a16:creationId xmlns:a16="http://schemas.microsoft.com/office/drawing/2014/main" id="{9E05994D-DE20-90C1-05F5-7723D60F760C}"/>
              </a:ext>
            </a:extLst>
          </p:cNvPr>
          <p:cNvSpPr/>
          <p:nvPr/>
        </p:nvSpPr>
        <p:spPr>
          <a:xfrm>
            <a:off x="4958866" y="186975"/>
            <a:ext cx="1991000" cy="2045429"/>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Tree>
    <p:extLst>
      <p:ext uri="{BB962C8B-B14F-4D97-AF65-F5344CB8AC3E}">
        <p14:creationId xmlns:p14="http://schemas.microsoft.com/office/powerpoint/2010/main" val="5009481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8D9B2-2D2F-40A2-97E2-E4156F461252}"/>
              </a:ext>
            </a:extLst>
          </p:cNvPr>
          <p:cNvSpPr>
            <a:spLocks noGrp="1"/>
          </p:cNvSpPr>
          <p:nvPr>
            <p:ph type="ctrTitle"/>
          </p:nvPr>
        </p:nvSpPr>
        <p:spPr>
          <a:xfrm>
            <a:off x="1775957" y="2184173"/>
            <a:ext cx="4007757" cy="1358622"/>
          </a:xfrm>
        </p:spPr>
        <p:txBody>
          <a:bodyPr>
            <a:normAutofit/>
          </a:bodyPr>
          <a:lstStyle/>
          <a:p>
            <a:r>
              <a:rPr lang="fr-FR" sz="3375" b="1" dirty="0">
                <a:solidFill>
                  <a:srgbClr val="18301A"/>
                </a:solidFill>
                <a:latin typeface="Arial" panose="020B0604020202020204" pitchFamily="34" charset="0"/>
                <a:cs typeface="Arial" panose="020B0604020202020204" pitchFamily="34" charset="0"/>
              </a:rPr>
              <a:t>Roland </a:t>
            </a:r>
            <a:br>
              <a:rPr lang="fr-FR" sz="3375" b="1" dirty="0">
                <a:solidFill>
                  <a:srgbClr val="18301A"/>
                </a:solidFill>
                <a:latin typeface="Arial" panose="020B0604020202020204" pitchFamily="34" charset="0"/>
                <a:cs typeface="Arial" panose="020B0604020202020204" pitchFamily="34" charset="0"/>
              </a:rPr>
            </a:br>
            <a:r>
              <a:rPr lang="fr-FR" sz="3375" b="1" dirty="0">
                <a:solidFill>
                  <a:srgbClr val="18301A"/>
                </a:solidFill>
                <a:latin typeface="Arial" panose="020B0604020202020204" pitchFamily="34" charset="0"/>
                <a:cs typeface="Arial" panose="020B0604020202020204" pitchFamily="34" charset="0"/>
              </a:rPr>
              <a:t>TUBIANA</a:t>
            </a:r>
          </a:p>
        </p:txBody>
      </p:sp>
      <p:sp>
        <p:nvSpPr>
          <p:cNvPr id="3" name="Sous-titre 2">
            <a:extLst>
              <a:ext uri="{FF2B5EF4-FFF2-40B4-BE49-F238E27FC236}">
                <a16:creationId xmlns:a16="http://schemas.microsoft.com/office/drawing/2014/main" id="{D9A4EC38-3362-463E-8D51-3E5C89020CFD}"/>
              </a:ext>
            </a:extLst>
          </p:cNvPr>
          <p:cNvSpPr>
            <a:spLocks noGrp="1"/>
          </p:cNvSpPr>
          <p:nvPr>
            <p:ph type="subTitle" idx="1"/>
          </p:nvPr>
        </p:nvSpPr>
        <p:spPr>
          <a:xfrm>
            <a:off x="909048" y="4309080"/>
            <a:ext cx="5741574" cy="5608832"/>
          </a:xfrm>
        </p:spPr>
        <p:txBody>
          <a:bodyPr>
            <a:normAutofit fontScale="40000" lnSpcReduction="20000"/>
          </a:bodyPr>
          <a:lstStyle/>
          <a:p>
            <a:pPr algn="just">
              <a:lnSpc>
                <a:spcPct val="120000"/>
              </a:lnSpc>
              <a:spcAft>
                <a:spcPts val="800"/>
              </a:spcAft>
            </a:pPr>
            <a:r>
              <a:rPr lang="fr-FR" sz="3000" dirty="0">
                <a:effectLst/>
                <a:latin typeface="Arial" panose="020B0604020202020204" pitchFamily="34" charset="0"/>
                <a:ea typeface="Calibri" panose="020F0502020204030204" pitchFamily="34" charset="0"/>
                <a:cs typeface="Arial" panose="020B0604020202020204" pitchFamily="34" charset="0"/>
              </a:rPr>
              <a:t>Docteur en médecine avec médaille d’Argent de la faculté en 1985</a:t>
            </a:r>
          </a:p>
          <a:p>
            <a:pPr algn="just">
              <a:lnSpc>
                <a:spcPct val="120000"/>
              </a:lnSpc>
              <a:spcAft>
                <a:spcPts val="800"/>
              </a:spcAft>
            </a:pPr>
            <a:r>
              <a:rPr lang="fr-FR" sz="3000" dirty="0" err="1">
                <a:effectLst/>
                <a:latin typeface="Arial" panose="020B0604020202020204" pitchFamily="34" charset="0"/>
                <a:ea typeface="Calibri" panose="020F0502020204030204" pitchFamily="34" charset="0"/>
                <a:cs typeface="Arial" panose="020B0604020202020204" pitchFamily="34" charset="0"/>
              </a:rPr>
              <a:t>Cesam</a:t>
            </a:r>
            <a:r>
              <a:rPr lang="fr-FR" sz="3000" dirty="0">
                <a:effectLst/>
                <a:latin typeface="Arial" panose="020B0604020202020204" pitchFamily="34" charset="0"/>
                <a:ea typeface="Calibri" panose="020F0502020204030204" pitchFamily="34" charset="0"/>
                <a:cs typeface="Arial" panose="020B0604020202020204" pitchFamily="34" charset="0"/>
              </a:rPr>
              <a:t> en 1988 (épidémiologie) </a:t>
            </a:r>
          </a:p>
          <a:p>
            <a:pPr algn="just">
              <a:lnSpc>
                <a:spcPct val="120000"/>
              </a:lnSpc>
              <a:spcAft>
                <a:spcPts val="800"/>
              </a:spcAft>
            </a:pPr>
            <a:r>
              <a:rPr lang="fr-FR" sz="3000" dirty="0">
                <a:effectLst/>
                <a:latin typeface="Arial" panose="020B0604020202020204" pitchFamily="34" charset="0"/>
                <a:ea typeface="Calibri" panose="020F0502020204030204" pitchFamily="34" charset="0"/>
                <a:cs typeface="Arial" panose="020B0604020202020204" pitchFamily="34" charset="0"/>
              </a:rPr>
              <a:t>Médecin de recherche clinique et clinique  dans le Service des maladies infectieuse et tropicales du Groupe Hospitalier Pitié Salpêtrière </a:t>
            </a:r>
          </a:p>
          <a:p>
            <a:pPr algn="just">
              <a:lnSpc>
                <a:spcPct val="120000"/>
              </a:lnSpc>
              <a:spcAft>
                <a:spcPts val="800"/>
              </a:spcAft>
            </a:pPr>
            <a:r>
              <a:rPr lang="fr-FR" sz="3000" dirty="0">
                <a:effectLst/>
                <a:latin typeface="Arial" panose="020B0604020202020204" pitchFamily="34" charset="0"/>
                <a:ea typeface="Calibri" panose="020F0502020204030204" pitchFamily="34" charset="0"/>
                <a:cs typeface="Arial" panose="020B0604020202020204" pitchFamily="34" charset="0"/>
              </a:rPr>
              <a:t>Praticien Hospitalier dans le même service depuis 1999. </a:t>
            </a:r>
          </a:p>
          <a:p>
            <a:pPr algn="just">
              <a:lnSpc>
                <a:spcPct val="120000"/>
              </a:lnSpc>
              <a:spcAft>
                <a:spcPts val="800"/>
              </a:spcAft>
            </a:pPr>
            <a:r>
              <a:rPr lang="fr-FR" sz="3000" dirty="0">
                <a:effectLst/>
                <a:latin typeface="Arial" panose="020B0604020202020204" pitchFamily="34" charset="0"/>
                <a:ea typeface="Calibri" panose="020F0502020204030204" pitchFamily="34" charset="0"/>
                <a:cs typeface="Arial" panose="020B0604020202020204" pitchFamily="34" charset="0"/>
              </a:rPr>
              <a:t>Responsable clinique de l’Hôpital de Jour du SMIT </a:t>
            </a:r>
          </a:p>
          <a:p>
            <a:pPr algn="just">
              <a:lnSpc>
                <a:spcPct val="120000"/>
              </a:lnSpc>
              <a:spcAft>
                <a:spcPts val="800"/>
              </a:spcAft>
            </a:pPr>
            <a:r>
              <a:rPr lang="fr-FR" sz="3000" dirty="0">
                <a:effectLst/>
                <a:latin typeface="Arial" panose="020B0604020202020204" pitchFamily="34" charset="0"/>
                <a:ea typeface="Calibri" panose="020F0502020204030204" pitchFamily="34" charset="0"/>
                <a:cs typeface="Arial" panose="020B0604020202020204" pitchFamily="34" charset="0"/>
              </a:rPr>
              <a:t>Responsable/investigateur  de multiples études et essais cliniques sur le VIH , en particulier les nouvelles molécules et stratégies antirétrovirales depuis 1990.  </a:t>
            </a:r>
          </a:p>
          <a:p>
            <a:pPr algn="just">
              <a:lnSpc>
                <a:spcPct val="120000"/>
              </a:lnSpc>
              <a:spcAft>
                <a:spcPts val="800"/>
              </a:spcAft>
            </a:pPr>
            <a:r>
              <a:rPr lang="fr-FR" sz="3000" dirty="0">
                <a:effectLst/>
                <a:latin typeface="Arial" panose="020B0604020202020204" pitchFamily="34" charset="0"/>
                <a:ea typeface="Calibri" panose="020F0502020204030204" pitchFamily="34" charset="0"/>
                <a:cs typeface="Arial" panose="020B0604020202020204" pitchFamily="34" charset="0"/>
              </a:rPr>
              <a:t>Responsable /investigateur  des cohortes nationales VIH-2  et EPF (Mère/Enfant)  ainsi que primo-infection VIH  et non </a:t>
            </a:r>
            <a:r>
              <a:rPr lang="fr-FR" sz="3000" dirty="0" err="1">
                <a:effectLst/>
                <a:latin typeface="Arial" panose="020B0604020202020204" pitchFamily="34" charset="0"/>
                <a:ea typeface="Calibri" panose="020F0502020204030204" pitchFamily="34" charset="0"/>
                <a:cs typeface="Arial" panose="020B0604020202020204" pitchFamily="34" charset="0"/>
              </a:rPr>
              <a:t>progresseur</a:t>
            </a:r>
            <a:r>
              <a:rPr lang="fr-FR" sz="3000" dirty="0">
                <a:effectLst/>
                <a:latin typeface="Arial" panose="020B0604020202020204" pitchFamily="34" charset="0"/>
                <a:ea typeface="Calibri" panose="020F0502020204030204" pitchFamily="34" charset="0"/>
                <a:cs typeface="Arial" panose="020B0604020202020204" pitchFamily="34" charset="0"/>
              </a:rPr>
              <a:t> ( Codex)  </a:t>
            </a:r>
          </a:p>
          <a:p>
            <a:pPr algn="just">
              <a:lnSpc>
                <a:spcPct val="120000"/>
              </a:lnSpc>
              <a:spcAft>
                <a:spcPts val="800"/>
              </a:spcAft>
            </a:pPr>
            <a:r>
              <a:rPr lang="fr-FR" sz="3000" dirty="0">
                <a:effectLst/>
                <a:latin typeface="Arial" panose="020B0604020202020204" pitchFamily="34" charset="0"/>
                <a:ea typeface="Calibri" panose="020F0502020204030204" pitchFamily="34" charset="0"/>
                <a:cs typeface="Arial" panose="020B0604020202020204" pitchFamily="34" charset="0"/>
              </a:rPr>
              <a:t>Membre du comité de Pilotage de la cohorte nationale EPF (puis </a:t>
            </a:r>
            <a:r>
              <a:rPr lang="fr-FR" sz="3000" dirty="0" err="1">
                <a:effectLst/>
                <a:latin typeface="Arial" panose="020B0604020202020204" pitchFamily="34" charset="0"/>
                <a:ea typeface="Calibri" panose="020F0502020204030204" pitchFamily="34" charset="0"/>
                <a:cs typeface="Arial" panose="020B0604020202020204" pitchFamily="34" charset="0"/>
              </a:rPr>
              <a:t>Viropreg</a:t>
            </a:r>
            <a:r>
              <a:rPr lang="fr-FR" sz="3000" dirty="0">
                <a:effectLst/>
                <a:latin typeface="Arial" panose="020B0604020202020204" pitchFamily="34" charset="0"/>
                <a:ea typeface="Calibri" panose="020F0502020204030204" pitchFamily="34" charset="0"/>
                <a:cs typeface="Arial" panose="020B0604020202020204" pitchFamily="34" charset="0"/>
              </a:rPr>
              <a:t>) </a:t>
            </a:r>
          </a:p>
          <a:p>
            <a:pPr algn="just">
              <a:lnSpc>
                <a:spcPct val="120000"/>
              </a:lnSpc>
              <a:spcAft>
                <a:spcPts val="800"/>
              </a:spcAft>
            </a:pPr>
            <a:r>
              <a:rPr lang="fr-FR" sz="3000" dirty="0">
                <a:effectLst/>
                <a:latin typeface="Arial" panose="020B0604020202020204" pitchFamily="34" charset="0"/>
                <a:ea typeface="Calibri" panose="020F0502020204030204" pitchFamily="34" charset="0"/>
                <a:cs typeface="Arial" panose="020B0604020202020204" pitchFamily="34" charset="0"/>
              </a:rPr>
              <a:t>Enseignant dans différents DIU : Pris en charge de l’infection </a:t>
            </a:r>
            <a:r>
              <a:rPr lang="fr-FR" sz="3000" dirty="0">
                <a:latin typeface="Arial" panose="020B0604020202020204" pitchFamily="34" charset="0"/>
                <a:ea typeface="Calibri" panose="020F0502020204030204" pitchFamily="34" charset="0"/>
                <a:cs typeface="Arial" panose="020B0604020202020204" pitchFamily="34" charset="0"/>
              </a:rPr>
              <a:t>V</a:t>
            </a:r>
            <a:r>
              <a:rPr lang="fr-FR" sz="3000" dirty="0">
                <a:effectLst/>
                <a:latin typeface="Arial" panose="020B0604020202020204" pitchFamily="34" charset="0"/>
                <a:ea typeface="Calibri" panose="020F0502020204030204" pitchFamily="34" charset="0"/>
                <a:cs typeface="Arial" panose="020B0604020202020204" pitchFamily="34" charset="0"/>
              </a:rPr>
              <a:t>IH,  Stratégie Thérapeutique et préventive en pathologies infectieuses,  dermatologie infectieuse et tropicale . </a:t>
            </a:r>
          </a:p>
          <a:p>
            <a:pPr algn="just">
              <a:lnSpc>
                <a:spcPct val="120000"/>
              </a:lnSpc>
              <a:spcAft>
                <a:spcPts val="800"/>
              </a:spcAft>
            </a:pPr>
            <a:r>
              <a:rPr lang="fr-FR" sz="3000" dirty="0">
                <a:effectLst/>
                <a:latin typeface="Arial" panose="020B0604020202020204" pitchFamily="34" charset="0"/>
                <a:ea typeface="Calibri" panose="020F0502020204030204" pitchFamily="34" charset="0"/>
                <a:cs typeface="Arial" panose="020B0604020202020204" pitchFamily="34" charset="0"/>
              </a:rPr>
              <a:t>Nombreuses mission et projets en Afrique de l’ouest pour Esther puis la collaboration Paris /Bamako </a:t>
            </a:r>
          </a:p>
          <a:p>
            <a:pPr algn="just">
              <a:lnSpc>
                <a:spcPct val="120000"/>
              </a:lnSpc>
              <a:spcAft>
                <a:spcPts val="800"/>
              </a:spcAft>
            </a:pPr>
            <a:r>
              <a:rPr lang="fr-FR" sz="3000" dirty="0">
                <a:effectLst/>
                <a:latin typeface="Arial" panose="020B0604020202020204" pitchFamily="34" charset="0"/>
                <a:ea typeface="Calibri" panose="020F0502020204030204" pitchFamily="34" charset="0"/>
                <a:cs typeface="Arial" panose="020B0604020202020204" pitchFamily="34" charset="0"/>
              </a:rPr>
              <a:t>Président depuis 2017 de l’ONG  </a:t>
            </a:r>
            <a:r>
              <a:rPr lang="fr-FR" sz="3000" dirty="0" err="1">
                <a:effectLst/>
                <a:latin typeface="Arial" panose="020B0604020202020204" pitchFamily="34" charset="0"/>
                <a:ea typeface="Calibri" panose="020F0502020204030204" pitchFamily="34" charset="0"/>
                <a:cs typeface="Arial" panose="020B0604020202020204" pitchFamily="34" charset="0"/>
              </a:rPr>
              <a:t>Solthis</a:t>
            </a:r>
            <a:r>
              <a:rPr lang="fr-FR" sz="3000" dirty="0">
                <a:effectLst/>
                <a:latin typeface="Arial" panose="020B0604020202020204" pitchFamily="34" charset="0"/>
                <a:ea typeface="Calibri" panose="020F0502020204030204" pitchFamily="34" charset="0"/>
                <a:cs typeface="Arial" panose="020B0604020202020204" pitchFamily="34" charset="0"/>
              </a:rPr>
              <a:t> (Solidarité Thérapeutique et Initiative pour la Santé)  </a:t>
            </a:r>
          </a:p>
          <a:p>
            <a:pPr algn="just">
              <a:lnSpc>
                <a:spcPct val="115000"/>
              </a:lnSpc>
              <a:spcAft>
                <a:spcPts val="563"/>
              </a:spcAft>
            </a:pPr>
            <a:endParaRPr lang="fr-FR" sz="1125" dirty="0">
              <a:solidFill>
                <a:srgbClr val="192E1B"/>
              </a:solidFill>
              <a:latin typeface="Arial" panose="020B0604020202020204" pitchFamily="34" charset="0"/>
              <a:cs typeface="Arial" panose="020B0604020202020204" pitchFamily="34" charset="0"/>
            </a:endParaRPr>
          </a:p>
        </p:txBody>
      </p:sp>
      <p:sp>
        <p:nvSpPr>
          <p:cNvPr id="11" name="Triangle rectangle 10">
            <a:extLst>
              <a:ext uri="{FF2B5EF4-FFF2-40B4-BE49-F238E27FC236}">
                <a16:creationId xmlns:a16="http://schemas.microsoft.com/office/drawing/2014/main" id="{856702C0-4A43-41DF-86EE-C85C2DEB55A2}"/>
              </a:ext>
            </a:extLst>
          </p:cNvPr>
          <p:cNvSpPr/>
          <p:nvPr/>
        </p:nvSpPr>
        <p:spPr>
          <a:xfrm flipV="1">
            <a:off x="268497" y="773901"/>
            <a:ext cx="7283240" cy="1522837"/>
          </a:xfrm>
          <a:prstGeom prst="rtTriangle">
            <a:avLst/>
          </a:prstGeom>
          <a:solidFill>
            <a:srgbClr val="F7941D"/>
          </a:solidFill>
          <a:ln>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7" name="Triangle rectangle 6">
            <a:extLst>
              <a:ext uri="{FF2B5EF4-FFF2-40B4-BE49-F238E27FC236}">
                <a16:creationId xmlns:a16="http://schemas.microsoft.com/office/drawing/2014/main" id="{B2076707-A22F-46B8-924A-7BC2F108F63F}"/>
              </a:ext>
            </a:extLst>
          </p:cNvPr>
          <p:cNvSpPr/>
          <p:nvPr/>
        </p:nvSpPr>
        <p:spPr>
          <a:xfrm flipV="1">
            <a:off x="268497" y="745236"/>
            <a:ext cx="5839742" cy="1042116"/>
          </a:xfrm>
          <a:prstGeom prst="rtTriangle">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8" name="ZoneTexte 7">
            <a:extLst>
              <a:ext uri="{FF2B5EF4-FFF2-40B4-BE49-F238E27FC236}">
                <a16:creationId xmlns:a16="http://schemas.microsoft.com/office/drawing/2014/main" id="{73390343-705C-4E7F-8D18-7207F5BD1A4F}"/>
              </a:ext>
            </a:extLst>
          </p:cNvPr>
          <p:cNvSpPr txBox="1"/>
          <p:nvPr/>
        </p:nvSpPr>
        <p:spPr>
          <a:xfrm>
            <a:off x="909050" y="3648699"/>
            <a:ext cx="5741574" cy="473206"/>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Mercredi 17 avril 2024</a:t>
            </a:r>
          </a:p>
          <a:p>
            <a:r>
              <a:rPr lang="fr-FR" sz="1125" b="1" dirty="0">
                <a:solidFill>
                  <a:srgbClr val="F7A347"/>
                </a:solidFill>
                <a:latin typeface="Arial" panose="020B0604020202020204" pitchFamily="34" charset="0"/>
              </a:rPr>
              <a:t>15h00 • </a:t>
            </a:r>
            <a:r>
              <a:rPr lang="fr-FR" sz="1125" dirty="0">
                <a:solidFill>
                  <a:srgbClr val="F7A347"/>
                </a:solidFill>
                <a:latin typeface="Arial" panose="020B0604020202020204" pitchFamily="34" charset="0"/>
              </a:rPr>
              <a:t>ML7.1</a:t>
            </a:r>
            <a:r>
              <a:rPr lang="fr-FR" sz="1125" b="1" dirty="0">
                <a:solidFill>
                  <a:srgbClr val="F7A347"/>
                </a:solidFill>
                <a:latin typeface="Arial" panose="020B0604020202020204" pitchFamily="34" charset="0"/>
              </a:rPr>
              <a:t> – </a:t>
            </a:r>
            <a:r>
              <a:rPr lang="fr-FR" sz="1125" dirty="0">
                <a:solidFill>
                  <a:srgbClr val="F7A347"/>
                </a:solidFill>
                <a:latin typeface="Arial" panose="020B0604020202020204" pitchFamily="34" charset="0"/>
              </a:rPr>
              <a:t>Prise en charge des femmes enceintes, PTME</a:t>
            </a:r>
          </a:p>
        </p:txBody>
      </p:sp>
      <p:pic>
        <p:nvPicPr>
          <p:cNvPr id="10" name="Image 9">
            <a:extLst>
              <a:ext uri="{FF2B5EF4-FFF2-40B4-BE49-F238E27FC236}">
                <a16:creationId xmlns:a16="http://schemas.microsoft.com/office/drawing/2014/main" id="{828FC1D8-EA6A-52FD-5A68-924523572D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317BBCFE-BA3C-3EF6-BCC2-1C27D17F90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46"/>
            <a:ext cx="7559675" cy="2362398"/>
          </a:xfrm>
          <a:prstGeom prst="rect">
            <a:avLst/>
          </a:prstGeom>
        </p:spPr>
      </p:pic>
      <p:sp>
        <p:nvSpPr>
          <p:cNvPr id="12" name="Ellipse 11">
            <a:extLst>
              <a:ext uri="{FF2B5EF4-FFF2-40B4-BE49-F238E27FC236}">
                <a16:creationId xmlns:a16="http://schemas.microsoft.com/office/drawing/2014/main" id="{66183166-2329-A859-3427-6FF34189FF27}"/>
              </a:ext>
            </a:extLst>
          </p:cNvPr>
          <p:cNvSpPr/>
          <p:nvPr/>
        </p:nvSpPr>
        <p:spPr>
          <a:xfrm>
            <a:off x="4958866" y="186975"/>
            <a:ext cx="1911953" cy="2045429"/>
          </a:xfrm>
          <a:prstGeom prst="ellipse">
            <a:avLst/>
          </a:prstGeom>
          <a:blipFill dpi="0" rotWithShape="1">
            <a:blip r:embed="rId4">
              <a:extLst>
                <a:ext uri="{28A0092B-C50C-407E-A947-70E740481C1C}">
                  <a14:useLocalDpi xmlns:a14="http://schemas.microsoft.com/office/drawing/2010/main" val="0"/>
                </a:ext>
              </a:extLst>
            </a:blip>
            <a:srcRect/>
            <a:stretch>
              <a:fillRect l="-1788" t="-8269" r="-2346" b="-21481"/>
            </a:stretch>
          </a:blip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dirty="0"/>
          </a:p>
        </p:txBody>
      </p:sp>
    </p:spTree>
    <p:extLst>
      <p:ext uri="{BB962C8B-B14F-4D97-AF65-F5344CB8AC3E}">
        <p14:creationId xmlns:p14="http://schemas.microsoft.com/office/powerpoint/2010/main" val="277384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8D9B2-2D2F-40A2-97E2-E4156F461252}"/>
              </a:ext>
            </a:extLst>
          </p:cNvPr>
          <p:cNvSpPr>
            <a:spLocks noGrp="1"/>
          </p:cNvSpPr>
          <p:nvPr>
            <p:ph type="ctrTitle"/>
          </p:nvPr>
        </p:nvSpPr>
        <p:spPr>
          <a:xfrm>
            <a:off x="1775957" y="2185171"/>
            <a:ext cx="4007757" cy="1358622"/>
          </a:xfrm>
        </p:spPr>
        <p:txBody>
          <a:bodyPr>
            <a:normAutofit/>
          </a:bodyPr>
          <a:lstStyle/>
          <a:p>
            <a:r>
              <a:rPr lang="fr-FR" sz="3375" b="1" dirty="0">
                <a:solidFill>
                  <a:srgbClr val="18301A"/>
                </a:solidFill>
                <a:latin typeface="Arial" panose="020B0604020202020204" pitchFamily="34" charset="0"/>
                <a:cs typeface="Arial" panose="020B0604020202020204" pitchFamily="34" charset="0"/>
              </a:rPr>
              <a:t>Nguissali </a:t>
            </a:r>
            <a:br>
              <a:rPr lang="fr-FR" sz="3375" b="1" dirty="0">
                <a:solidFill>
                  <a:srgbClr val="18301A"/>
                </a:solidFill>
                <a:latin typeface="Arial" panose="020B0604020202020204" pitchFamily="34" charset="0"/>
                <a:cs typeface="Arial" panose="020B0604020202020204" pitchFamily="34" charset="0"/>
              </a:rPr>
            </a:br>
            <a:r>
              <a:rPr lang="fr-FR" sz="3375" b="1" dirty="0">
                <a:solidFill>
                  <a:srgbClr val="18301A"/>
                </a:solidFill>
                <a:latin typeface="Arial" panose="020B0604020202020204" pitchFamily="34" charset="0"/>
                <a:cs typeface="Arial" panose="020B0604020202020204" pitchFamily="34" charset="0"/>
              </a:rPr>
              <a:t>TURPIN</a:t>
            </a:r>
          </a:p>
        </p:txBody>
      </p:sp>
      <p:sp>
        <p:nvSpPr>
          <p:cNvPr id="3" name="Sous-titre 2">
            <a:extLst>
              <a:ext uri="{FF2B5EF4-FFF2-40B4-BE49-F238E27FC236}">
                <a16:creationId xmlns:a16="http://schemas.microsoft.com/office/drawing/2014/main" id="{D9A4EC38-3362-463E-8D51-3E5C89020CFD}"/>
              </a:ext>
            </a:extLst>
          </p:cNvPr>
          <p:cNvSpPr>
            <a:spLocks noGrp="1"/>
          </p:cNvSpPr>
          <p:nvPr>
            <p:ph type="subTitle" idx="1"/>
          </p:nvPr>
        </p:nvSpPr>
        <p:spPr>
          <a:xfrm>
            <a:off x="909048" y="6723800"/>
            <a:ext cx="5741574" cy="4663820"/>
          </a:xfrm>
        </p:spPr>
        <p:txBody>
          <a:bodyPr>
            <a:normAutofit/>
          </a:bodyPr>
          <a:lstStyle/>
          <a:p>
            <a:pPr algn="just"/>
            <a:r>
              <a:rPr lang="fr-FR" sz="1200" dirty="0">
                <a:effectLst/>
                <a:latin typeface="Arial" panose="020B0604020202020204" pitchFamily="34" charset="0"/>
                <a:ea typeface="Calibri" panose="020F0502020204030204" pitchFamily="34" charset="0"/>
                <a:cs typeface="Arial" panose="020B0604020202020204" pitchFamily="34" charset="0"/>
              </a:rPr>
              <a:t>Mme </a:t>
            </a:r>
            <a:r>
              <a:rPr lang="fr-FR" sz="1200" dirty="0" err="1">
                <a:effectLst/>
                <a:latin typeface="Arial" panose="020B0604020202020204" pitchFamily="34" charset="0"/>
                <a:ea typeface="Calibri" panose="020F0502020204030204" pitchFamily="34" charset="0"/>
                <a:cs typeface="Arial" panose="020B0604020202020204" pitchFamily="34" charset="0"/>
              </a:rPr>
              <a:t>Nguissali</a:t>
            </a:r>
            <a:r>
              <a:rPr lang="fr-FR" sz="1200" dirty="0">
                <a:effectLst/>
                <a:latin typeface="Arial" panose="020B0604020202020204" pitchFamily="34" charset="0"/>
                <a:ea typeface="Calibri" panose="020F0502020204030204" pitchFamily="34" charset="0"/>
                <a:cs typeface="Arial" panose="020B0604020202020204" pitchFamily="34" charset="0"/>
              </a:rPr>
              <a:t> M.E. Turpin est la Directrice Exécutive de ENDA Santé et de l’Institut de la Société Civile pour la Santé en Afrique de l’Ouest et du Centre. </a:t>
            </a:r>
          </a:p>
          <a:p>
            <a:pPr algn="just"/>
            <a:r>
              <a:rPr lang="fr-FR" sz="1200" dirty="0">
                <a:effectLst/>
                <a:latin typeface="Arial" panose="020B0604020202020204" pitchFamily="34" charset="0"/>
                <a:ea typeface="Calibri" panose="020F0502020204030204" pitchFamily="34" charset="0"/>
                <a:cs typeface="Arial" panose="020B0604020202020204" pitchFamily="34" charset="0"/>
              </a:rPr>
              <a:t>Au cours des quinze dernières années, Mme </a:t>
            </a:r>
            <a:r>
              <a:rPr lang="fr-FR" sz="1200" dirty="0" err="1">
                <a:effectLst/>
                <a:latin typeface="Arial" panose="020B0604020202020204" pitchFamily="34" charset="0"/>
                <a:ea typeface="Calibri" panose="020F0502020204030204" pitchFamily="34" charset="0"/>
                <a:cs typeface="Arial" panose="020B0604020202020204" pitchFamily="34" charset="0"/>
              </a:rPr>
              <a:t>Nguissali</a:t>
            </a:r>
            <a:r>
              <a:rPr lang="fr-FR" sz="1200" dirty="0">
                <a:effectLst/>
                <a:latin typeface="Arial" panose="020B0604020202020204" pitchFamily="34" charset="0"/>
                <a:ea typeface="Calibri" panose="020F0502020204030204" pitchFamily="34" charset="0"/>
                <a:cs typeface="Arial" panose="020B0604020202020204" pitchFamily="34" charset="0"/>
              </a:rPr>
              <a:t> Turpin s’est fortement engagée en faveur de l’accès des communautés les plus vulnérables en Afrique, à des informations et des services de santé de qualité, ainsi qu’à l’empouvoirement des femmes. Tout au long de son parcours professionnel, elle s’est impliquée dans le renforcement de capacités, la valorisation de la place et de l’action des organisations de la société civile en santé ainsi que dans l’appui technique à différentes structures. Elle a toutefois toujours maintenu une présence active au niveau local, donnant corps à l'un des principes clés de son organisation, à savoir la proximité avec les communautés.</a:t>
            </a:r>
          </a:p>
          <a:p>
            <a:pPr algn="just"/>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563"/>
              </a:spcAft>
            </a:pPr>
            <a:endParaRPr lang="fr-CH" sz="1125" dirty="0">
              <a:solidFill>
                <a:srgbClr val="192E1B"/>
              </a:solidFill>
              <a:latin typeface="Arial" panose="020B0604020202020204" pitchFamily="34" charset="0"/>
              <a:cs typeface="Arial" panose="020B0604020202020204" pitchFamily="34" charset="0"/>
            </a:endParaRPr>
          </a:p>
          <a:p>
            <a:pPr algn="just">
              <a:lnSpc>
                <a:spcPct val="115000"/>
              </a:lnSpc>
              <a:spcAft>
                <a:spcPts val="563"/>
              </a:spcAft>
            </a:pPr>
            <a:endParaRPr lang="fr-CH" sz="1125" dirty="0">
              <a:solidFill>
                <a:srgbClr val="192E1B"/>
              </a:solidFill>
              <a:latin typeface="Arial" panose="020B0604020202020204" pitchFamily="34" charset="0"/>
              <a:ea typeface="Calibri" panose="020F0502020204030204" pitchFamily="34" charset="0"/>
              <a:cs typeface="Arial" panose="020B0604020202020204" pitchFamily="34" charset="0"/>
            </a:endParaRPr>
          </a:p>
        </p:txBody>
      </p:sp>
      <p:sp>
        <p:nvSpPr>
          <p:cNvPr id="11" name="Triangle rectangle 10">
            <a:extLst>
              <a:ext uri="{FF2B5EF4-FFF2-40B4-BE49-F238E27FC236}">
                <a16:creationId xmlns:a16="http://schemas.microsoft.com/office/drawing/2014/main" id="{856702C0-4A43-41DF-86EE-C85C2DEB55A2}"/>
              </a:ext>
            </a:extLst>
          </p:cNvPr>
          <p:cNvSpPr/>
          <p:nvPr/>
        </p:nvSpPr>
        <p:spPr>
          <a:xfrm flipV="1">
            <a:off x="268497" y="773901"/>
            <a:ext cx="7283240" cy="1522837"/>
          </a:xfrm>
          <a:prstGeom prst="rtTriangle">
            <a:avLst/>
          </a:prstGeom>
          <a:solidFill>
            <a:srgbClr val="F7941D"/>
          </a:solidFill>
          <a:ln>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7" name="Triangle rectangle 6">
            <a:extLst>
              <a:ext uri="{FF2B5EF4-FFF2-40B4-BE49-F238E27FC236}">
                <a16:creationId xmlns:a16="http://schemas.microsoft.com/office/drawing/2014/main" id="{B2076707-A22F-46B8-924A-7BC2F108F63F}"/>
              </a:ext>
            </a:extLst>
          </p:cNvPr>
          <p:cNvSpPr/>
          <p:nvPr/>
        </p:nvSpPr>
        <p:spPr>
          <a:xfrm flipV="1">
            <a:off x="268497" y="745236"/>
            <a:ext cx="5839742" cy="1042116"/>
          </a:xfrm>
          <a:prstGeom prst="rtTriangle">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8" name="ZoneTexte 7">
            <a:extLst>
              <a:ext uri="{FF2B5EF4-FFF2-40B4-BE49-F238E27FC236}">
                <a16:creationId xmlns:a16="http://schemas.microsoft.com/office/drawing/2014/main" id="{73390343-705C-4E7F-8D18-7207F5BD1A4F}"/>
              </a:ext>
            </a:extLst>
          </p:cNvPr>
          <p:cNvSpPr txBox="1"/>
          <p:nvPr/>
        </p:nvSpPr>
        <p:spPr>
          <a:xfrm>
            <a:off x="909050" y="3648699"/>
            <a:ext cx="5741574" cy="842538"/>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Mercredi 17 avril 2024</a:t>
            </a:r>
          </a:p>
          <a:p>
            <a:r>
              <a:rPr lang="fr-FR" sz="1125" b="1" dirty="0">
                <a:solidFill>
                  <a:srgbClr val="F7A347"/>
                </a:solidFill>
                <a:latin typeface="Arial" panose="020B0604020202020204" pitchFamily="34" charset="0"/>
              </a:rPr>
              <a:t>12h55 • </a:t>
            </a:r>
            <a:r>
              <a:rPr lang="fr-FR" sz="1130" i="0" dirty="0">
                <a:solidFill>
                  <a:srgbClr val="F7A347"/>
                </a:solidFill>
                <a:effectLst/>
                <a:latin typeface="Arial" panose="020B0604020202020204" pitchFamily="34" charset="0"/>
              </a:rPr>
              <a:t>Symposium OMS / ONUSIDA : Pérenniser la riposte au VIH pour 2030 et au-delà en Afrique de l’Ouest et du Centre - Perspective de la société civile</a:t>
            </a:r>
          </a:p>
          <a:p>
            <a:endParaRPr lang="fr-FR" sz="1125" dirty="0">
              <a:solidFill>
                <a:srgbClr val="F7A347"/>
              </a:solidFill>
              <a:latin typeface="Arial" panose="020B0604020202020204" pitchFamily="34" charset="0"/>
            </a:endParaRPr>
          </a:p>
        </p:txBody>
      </p:sp>
      <p:pic>
        <p:nvPicPr>
          <p:cNvPr id="10" name="Image 9">
            <a:extLst>
              <a:ext uri="{FF2B5EF4-FFF2-40B4-BE49-F238E27FC236}">
                <a16:creationId xmlns:a16="http://schemas.microsoft.com/office/drawing/2014/main" id="{F79E6B4D-A2B7-837D-1943-E368AE256D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DCD6E909-1CDE-1CA9-6369-5775559A3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46"/>
            <a:ext cx="7559675" cy="2362398"/>
          </a:xfrm>
          <a:prstGeom prst="rect">
            <a:avLst/>
          </a:prstGeom>
        </p:spPr>
      </p:pic>
      <p:sp>
        <p:nvSpPr>
          <p:cNvPr id="4" name="Ellipse 3">
            <a:extLst>
              <a:ext uri="{FF2B5EF4-FFF2-40B4-BE49-F238E27FC236}">
                <a16:creationId xmlns:a16="http://schemas.microsoft.com/office/drawing/2014/main" id="{C374EAEE-BE2D-AC4A-6152-C578B0F3AFBB}"/>
              </a:ext>
            </a:extLst>
          </p:cNvPr>
          <p:cNvSpPr/>
          <p:nvPr/>
        </p:nvSpPr>
        <p:spPr>
          <a:xfrm>
            <a:off x="4958866" y="186975"/>
            <a:ext cx="1991000" cy="2045429"/>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9" name="ZoneTexte 8">
            <a:extLst>
              <a:ext uri="{FF2B5EF4-FFF2-40B4-BE49-F238E27FC236}">
                <a16:creationId xmlns:a16="http://schemas.microsoft.com/office/drawing/2014/main" id="{98C143E0-8081-812D-0853-1134D6E9AF50}"/>
              </a:ext>
            </a:extLst>
          </p:cNvPr>
          <p:cNvSpPr txBox="1"/>
          <p:nvPr/>
        </p:nvSpPr>
        <p:spPr>
          <a:xfrm>
            <a:off x="909048" y="4340046"/>
            <a:ext cx="5741574" cy="1211870"/>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Mercredi 17 avril 2024</a:t>
            </a:r>
          </a:p>
          <a:p>
            <a:r>
              <a:rPr lang="fr-FR" sz="1125" b="1" dirty="0">
                <a:solidFill>
                  <a:srgbClr val="F7A347"/>
                </a:solidFill>
                <a:latin typeface="Arial" panose="020B0604020202020204" pitchFamily="34" charset="0"/>
              </a:rPr>
              <a:t>12h30 • </a:t>
            </a:r>
            <a:r>
              <a:rPr lang="fr-FR" sz="1130" i="0" dirty="0">
                <a:solidFill>
                  <a:srgbClr val="F7A347"/>
                </a:solidFill>
                <a:effectLst/>
                <a:latin typeface="Arial" panose="020B0604020202020204" pitchFamily="34" charset="0"/>
              </a:rPr>
              <a:t>Symposium SOLTHIS : Le projet SANSAS au Sénégal : une réponse globale aux besoins des </a:t>
            </a:r>
            <a:r>
              <a:rPr lang="fr-FR" sz="1130" i="0" dirty="0" err="1">
                <a:solidFill>
                  <a:srgbClr val="F7A347"/>
                </a:solidFill>
                <a:effectLst/>
                <a:latin typeface="Arial" panose="020B0604020202020204" pitchFamily="34" charset="0"/>
              </a:rPr>
              <a:t>adolescent·e·s</a:t>
            </a:r>
            <a:r>
              <a:rPr lang="fr-FR" sz="1130" i="0" dirty="0">
                <a:solidFill>
                  <a:srgbClr val="F7A347"/>
                </a:solidFill>
                <a:effectLst/>
                <a:latin typeface="Arial" panose="020B0604020202020204" pitchFamily="34" charset="0"/>
              </a:rPr>
              <a:t> et jeunes en matière de DSSR / VIH - Partie 1 : L’empouvoirement des jeunes dans SANSAS : une approche transformatrice pour améliorer l'accès aux DSSR</a:t>
            </a:r>
          </a:p>
          <a:p>
            <a:endParaRPr lang="fr-FR" sz="1125" dirty="0">
              <a:solidFill>
                <a:srgbClr val="F7A347"/>
              </a:solidFill>
              <a:latin typeface="Arial" panose="020B0604020202020204" pitchFamily="34" charset="0"/>
            </a:endParaRPr>
          </a:p>
        </p:txBody>
      </p:sp>
      <p:sp>
        <p:nvSpPr>
          <p:cNvPr id="12" name="ZoneTexte 11">
            <a:extLst>
              <a:ext uri="{FF2B5EF4-FFF2-40B4-BE49-F238E27FC236}">
                <a16:creationId xmlns:a16="http://schemas.microsoft.com/office/drawing/2014/main" id="{82003293-33EC-37DC-1148-2F93C3CBAF21}"/>
              </a:ext>
            </a:extLst>
          </p:cNvPr>
          <p:cNvSpPr txBox="1"/>
          <p:nvPr/>
        </p:nvSpPr>
        <p:spPr>
          <a:xfrm>
            <a:off x="909048" y="5356453"/>
            <a:ext cx="5741574" cy="669414"/>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Jeudi 18 avril 2024</a:t>
            </a:r>
          </a:p>
          <a:p>
            <a:r>
              <a:rPr lang="fr-FR" sz="1125" b="1" dirty="0">
                <a:solidFill>
                  <a:srgbClr val="F7A347"/>
                </a:solidFill>
                <a:latin typeface="Arial" panose="020B0604020202020204" pitchFamily="34" charset="0"/>
              </a:rPr>
              <a:t>10h50 • </a:t>
            </a:r>
            <a:r>
              <a:rPr lang="fr-FR" sz="1125" dirty="0">
                <a:solidFill>
                  <a:srgbClr val="F7A347"/>
                </a:solidFill>
                <a:latin typeface="Arial" panose="020B0604020202020204" pitchFamily="34" charset="0"/>
              </a:rPr>
              <a:t>ML13.2 - Comment travailler auprès des populations clés dans des contextes sociaux hostiles</a:t>
            </a:r>
          </a:p>
        </p:txBody>
      </p:sp>
      <p:sp>
        <p:nvSpPr>
          <p:cNvPr id="13" name="ZoneTexte 12">
            <a:extLst>
              <a:ext uri="{FF2B5EF4-FFF2-40B4-BE49-F238E27FC236}">
                <a16:creationId xmlns:a16="http://schemas.microsoft.com/office/drawing/2014/main" id="{FB634AFB-B979-E2B2-F561-906F85D1F89A}"/>
              </a:ext>
            </a:extLst>
          </p:cNvPr>
          <p:cNvSpPr txBox="1"/>
          <p:nvPr/>
        </p:nvSpPr>
        <p:spPr>
          <a:xfrm>
            <a:off x="909048" y="6069977"/>
            <a:ext cx="5741574" cy="473206"/>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Jeudi 18 avril 2024</a:t>
            </a:r>
          </a:p>
          <a:p>
            <a:r>
              <a:rPr lang="fr-FR" sz="1125" b="1" dirty="0">
                <a:solidFill>
                  <a:srgbClr val="F7A347"/>
                </a:solidFill>
                <a:latin typeface="Arial" panose="020B0604020202020204" pitchFamily="34" charset="0"/>
              </a:rPr>
              <a:t>10h50 • </a:t>
            </a:r>
            <a:r>
              <a:rPr lang="fr-FR" sz="1125" dirty="0">
                <a:solidFill>
                  <a:srgbClr val="F7A347"/>
                </a:solidFill>
                <a:latin typeface="Arial" panose="020B0604020202020204" pitchFamily="34" charset="0"/>
              </a:rPr>
              <a:t>Modération SP19 – Soins et populations clés</a:t>
            </a:r>
          </a:p>
        </p:txBody>
      </p:sp>
    </p:spTree>
    <p:extLst>
      <p:ext uri="{BB962C8B-B14F-4D97-AF65-F5344CB8AC3E}">
        <p14:creationId xmlns:p14="http://schemas.microsoft.com/office/powerpoint/2010/main" val="13025228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8D9B2-2D2F-40A2-97E2-E4156F461252}"/>
              </a:ext>
            </a:extLst>
          </p:cNvPr>
          <p:cNvSpPr>
            <a:spLocks noGrp="1"/>
          </p:cNvSpPr>
          <p:nvPr>
            <p:ph type="ctrTitle"/>
          </p:nvPr>
        </p:nvSpPr>
        <p:spPr>
          <a:xfrm>
            <a:off x="1775957" y="2163045"/>
            <a:ext cx="4007757" cy="1358622"/>
          </a:xfrm>
        </p:spPr>
        <p:txBody>
          <a:bodyPr>
            <a:normAutofit/>
          </a:bodyPr>
          <a:lstStyle/>
          <a:p>
            <a:r>
              <a:rPr lang="fr-FR" sz="3375" b="1" dirty="0">
                <a:solidFill>
                  <a:srgbClr val="18301A"/>
                </a:solidFill>
                <a:latin typeface="Arial" panose="020B0604020202020204" pitchFamily="34" charset="0"/>
                <a:cs typeface="Arial" panose="020B0604020202020204" pitchFamily="34" charset="0"/>
              </a:rPr>
              <a:t>Gilles </a:t>
            </a:r>
            <a:br>
              <a:rPr lang="fr-FR" sz="3375" b="1" dirty="0">
                <a:solidFill>
                  <a:srgbClr val="18301A"/>
                </a:solidFill>
                <a:latin typeface="Arial" panose="020B0604020202020204" pitchFamily="34" charset="0"/>
                <a:cs typeface="Arial" panose="020B0604020202020204" pitchFamily="34" charset="0"/>
              </a:rPr>
            </a:br>
            <a:r>
              <a:rPr lang="fr-FR" sz="3375" b="1" dirty="0">
                <a:solidFill>
                  <a:srgbClr val="18301A"/>
                </a:solidFill>
                <a:latin typeface="Arial" panose="020B0604020202020204" pitchFamily="34" charset="0"/>
                <a:cs typeface="Arial" panose="020B0604020202020204" pitchFamily="34" charset="0"/>
              </a:rPr>
              <a:t>WANDELER</a:t>
            </a:r>
          </a:p>
        </p:txBody>
      </p:sp>
      <p:sp>
        <p:nvSpPr>
          <p:cNvPr id="3" name="Sous-titre 2">
            <a:extLst>
              <a:ext uri="{FF2B5EF4-FFF2-40B4-BE49-F238E27FC236}">
                <a16:creationId xmlns:a16="http://schemas.microsoft.com/office/drawing/2014/main" id="{D9A4EC38-3362-463E-8D51-3E5C89020CFD}"/>
              </a:ext>
            </a:extLst>
          </p:cNvPr>
          <p:cNvSpPr>
            <a:spLocks noGrp="1"/>
          </p:cNvSpPr>
          <p:nvPr>
            <p:ph type="subTitle" idx="1"/>
          </p:nvPr>
        </p:nvSpPr>
        <p:spPr>
          <a:xfrm>
            <a:off x="909048" y="4808039"/>
            <a:ext cx="5741574" cy="3260594"/>
          </a:xfrm>
        </p:spPr>
        <p:txBody>
          <a:bodyPr>
            <a:normAutofit/>
          </a:bodyPr>
          <a:lstStyle/>
          <a:p>
            <a:pPr algn="just">
              <a:lnSpc>
                <a:spcPct val="107000"/>
              </a:lnSpc>
              <a:spcAft>
                <a:spcPts val="450"/>
              </a:spcAft>
            </a:pPr>
            <a:r>
              <a:rPr lang="fr-FR" sz="1200" dirty="0">
                <a:solidFill>
                  <a:srgbClr val="192E1B"/>
                </a:solidFill>
                <a:latin typeface="Arial" panose="020B0604020202020204" pitchFamily="34" charset="0"/>
                <a:ea typeface="Times New Roman" panose="02020603050405020304" pitchFamily="18" charset="0"/>
                <a:cs typeface="Arial" panose="020B0604020202020204" pitchFamily="34" charset="0"/>
              </a:rPr>
              <a:t>Gilles Wandeler est médecin traitant au service des maladies infectieuses de l’Hôpital Universitaire de Berne et chercheur principal à l'Institut de médecine sociale et préventive de l’Université de Berne. Il a obtenu un master en santé publique à la London </a:t>
            </a:r>
            <a:r>
              <a:rPr lang="fr-FR" sz="1200" dirty="0" err="1">
                <a:solidFill>
                  <a:srgbClr val="192E1B"/>
                </a:solidFill>
                <a:latin typeface="Arial" panose="020B0604020202020204" pitchFamily="34" charset="0"/>
                <a:ea typeface="Times New Roman" panose="02020603050405020304" pitchFamily="18" charset="0"/>
                <a:cs typeface="Arial" panose="020B0604020202020204" pitchFamily="34" charset="0"/>
              </a:rPr>
              <a:t>School</a:t>
            </a:r>
            <a:r>
              <a:rPr lang="fr-FR" sz="1200" dirty="0">
                <a:solidFill>
                  <a:srgbClr val="192E1B"/>
                </a:solidFill>
                <a:latin typeface="Arial" panose="020B0604020202020204" pitchFamily="34" charset="0"/>
                <a:ea typeface="Times New Roman" panose="02020603050405020304" pitchFamily="18" charset="0"/>
                <a:cs typeface="Arial" panose="020B0604020202020204" pitchFamily="34" charset="0"/>
              </a:rPr>
              <a:t> of </a:t>
            </a:r>
            <a:r>
              <a:rPr lang="fr-FR" sz="1200" dirty="0" err="1">
                <a:solidFill>
                  <a:srgbClr val="192E1B"/>
                </a:solidFill>
                <a:latin typeface="Arial" panose="020B0604020202020204" pitchFamily="34" charset="0"/>
                <a:ea typeface="Times New Roman" panose="02020603050405020304" pitchFamily="18" charset="0"/>
                <a:cs typeface="Arial" panose="020B0604020202020204" pitchFamily="34" charset="0"/>
              </a:rPr>
              <a:t>Hygiene</a:t>
            </a:r>
            <a:r>
              <a:rPr lang="fr-FR" sz="1200" dirty="0">
                <a:solidFill>
                  <a:srgbClr val="192E1B"/>
                </a:solidFill>
                <a:latin typeface="Arial" panose="020B0604020202020204" pitchFamily="34" charset="0"/>
                <a:ea typeface="Times New Roman" panose="02020603050405020304" pitchFamily="18" charset="0"/>
                <a:cs typeface="Arial" panose="020B0604020202020204" pitchFamily="34" charset="0"/>
              </a:rPr>
              <a:t> and Tropical </a:t>
            </a:r>
            <a:r>
              <a:rPr lang="fr-FR" sz="1200" dirty="0" err="1">
                <a:solidFill>
                  <a:srgbClr val="192E1B"/>
                </a:solidFill>
                <a:latin typeface="Arial" panose="020B0604020202020204" pitchFamily="34" charset="0"/>
                <a:ea typeface="Times New Roman" panose="02020603050405020304" pitchFamily="18" charset="0"/>
                <a:cs typeface="Arial" panose="020B0604020202020204" pitchFamily="34" charset="0"/>
              </a:rPr>
              <a:t>Medicine</a:t>
            </a:r>
            <a:r>
              <a:rPr lang="fr-FR" sz="1200" dirty="0">
                <a:solidFill>
                  <a:srgbClr val="192E1B"/>
                </a:solidFill>
                <a:latin typeface="Arial" panose="020B0604020202020204" pitchFamily="34" charset="0"/>
                <a:ea typeface="Times New Roman" panose="02020603050405020304" pitchFamily="18" charset="0"/>
                <a:cs typeface="Arial" panose="020B0604020202020204" pitchFamily="34" charset="0"/>
              </a:rPr>
              <a:t> et a commencé sa carrière de chercheur dans le cadre de l'étude suisse de cohorte VIH. Il dirige de nombreux projets sur les infections par le VIH et les hépatites virales et a récemment obtenu un poste de professeur.</a:t>
            </a:r>
          </a:p>
        </p:txBody>
      </p:sp>
      <p:sp>
        <p:nvSpPr>
          <p:cNvPr id="11" name="Triangle rectangle 10">
            <a:extLst>
              <a:ext uri="{FF2B5EF4-FFF2-40B4-BE49-F238E27FC236}">
                <a16:creationId xmlns:a16="http://schemas.microsoft.com/office/drawing/2014/main" id="{856702C0-4A43-41DF-86EE-C85C2DEB55A2}"/>
              </a:ext>
            </a:extLst>
          </p:cNvPr>
          <p:cNvSpPr/>
          <p:nvPr/>
        </p:nvSpPr>
        <p:spPr>
          <a:xfrm flipV="1">
            <a:off x="268497" y="773901"/>
            <a:ext cx="7283240" cy="1522837"/>
          </a:xfrm>
          <a:prstGeom prst="rtTriangle">
            <a:avLst/>
          </a:prstGeom>
          <a:solidFill>
            <a:srgbClr val="F7941D"/>
          </a:solidFill>
          <a:ln>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7" name="Triangle rectangle 6">
            <a:extLst>
              <a:ext uri="{FF2B5EF4-FFF2-40B4-BE49-F238E27FC236}">
                <a16:creationId xmlns:a16="http://schemas.microsoft.com/office/drawing/2014/main" id="{B2076707-A22F-46B8-924A-7BC2F108F63F}"/>
              </a:ext>
            </a:extLst>
          </p:cNvPr>
          <p:cNvSpPr/>
          <p:nvPr/>
        </p:nvSpPr>
        <p:spPr>
          <a:xfrm flipV="1">
            <a:off x="268497" y="745236"/>
            <a:ext cx="5839742" cy="1042116"/>
          </a:xfrm>
          <a:prstGeom prst="rtTriangle">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8" name="ZoneTexte 7">
            <a:extLst>
              <a:ext uri="{FF2B5EF4-FFF2-40B4-BE49-F238E27FC236}">
                <a16:creationId xmlns:a16="http://schemas.microsoft.com/office/drawing/2014/main" id="{73390343-705C-4E7F-8D18-7207F5BD1A4F}"/>
              </a:ext>
            </a:extLst>
          </p:cNvPr>
          <p:cNvSpPr txBox="1"/>
          <p:nvPr/>
        </p:nvSpPr>
        <p:spPr>
          <a:xfrm>
            <a:off x="909048" y="4210500"/>
            <a:ext cx="5741574" cy="484748"/>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Jeudi 18 avril 2024</a:t>
            </a:r>
          </a:p>
          <a:p>
            <a:r>
              <a:rPr lang="fr-FR" sz="1125" b="1" dirty="0">
                <a:solidFill>
                  <a:srgbClr val="F7A347"/>
                </a:solidFill>
                <a:latin typeface="Arial" panose="020B0604020202020204" pitchFamily="34" charset="0"/>
              </a:rPr>
              <a:t>10h50 • </a:t>
            </a:r>
            <a:r>
              <a:rPr lang="fr-FR" sz="1125" dirty="0">
                <a:solidFill>
                  <a:srgbClr val="F7A347"/>
                </a:solidFill>
                <a:latin typeface="Arial" panose="020B0604020202020204" pitchFamily="34" charset="0"/>
              </a:rPr>
              <a:t>ML14.2 - Hépatites et comorbidités</a:t>
            </a:r>
          </a:p>
        </p:txBody>
      </p:sp>
      <p:pic>
        <p:nvPicPr>
          <p:cNvPr id="4" name="Image 3">
            <a:extLst>
              <a:ext uri="{FF2B5EF4-FFF2-40B4-BE49-F238E27FC236}">
                <a16:creationId xmlns:a16="http://schemas.microsoft.com/office/drawing/2014/main" id="{99DAC252-8CCF-EA3A-4761-BFC9F13E1D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E3D0EEC2-8C30-DF3A-4974-C4CE27990F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46"/>
            <a:ext cx="7559675" cy="2362398"/>
          </a:xfrm>
          <a:prstGeom prst="rect">
            <a:avLst/>
          </a:prstGeom>
        </p:spPr>
      </p:pic>
      <p:sp>
        <p:nvSpPr>
          <p:cNvPr id="6" name="Ellipse 5">
            <a:extLst>
              <a:ext uri="{FF2B5EF4-FFF2-40B4-BE49-F238E27FC236}">
                <a16:creationId xmlns:a16="http://schemas.microsoft.com/office/drawing/2014/main" id="{CAAFF2B5-1EB6-8EC7-3125-45473553C789}"/>
              </a:ext>
            </a:extLst>
          </p:cNvPr>
          <p:cNvSpPr/>
          <p:nvPr/>
        </p:nvSpPr>
        <p:spPr>
          <a:xfrm>
            <a:off x="4958866" y="186975"/>
            <a:ext cx="1991000" cy="2045429"/>
          </a:xfrm>
          <a:prstGeom prst="ellipse">
            <a:avLst/>
          </a:prstGeom>
          <a:no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pic>
        <p:nvPicPr>
          <p:cNvPr id="12" name="Image 4">
            <a:extLst>
              <a:ext uri="{FF2B5EF4-FFF2-40B4-BE49-F238E27FC236}">
                <a16:creationId xmlns:a16="http://schemas.microsoft.com/office/drawing/2014/main" id="{3633652A-0D39-4872-80DA-70EA44CEDA36}"/>
              </a:ext>
            </a:extLst>
          </p:cNvPr>
          <p:cNvPicPr>
            <a:picLocks noChangeAspect="1"/>
          </p:cNvPicPr>
          <p:nvPr/>
        </p:nvPicPr>
        <p:blipFill>
          <a:blip r:embed="rId4">
            <a:extLst>
              <a:ext uri="{28A0092B-C50C-407E-A947-70E740481C1C}">
                <a14:useLocalDpi xmlns:a14="http://schemas.microsoft.com/office/drawing/2010/main" val="0"/>
              </a:ext>
            </a:extLst>
          </a:blip>
          <a:srcRect t="12679" b="12679"/>
          <a:stretch/>
        </p:blipFill>
        <p:spPr>
          <a:xfrm>
            <a:off x="4900778" y="186975"/>
            <a:ext cx="2107176" cy="2097120"/>
          </a:xfrm>
          <a:prstGeom prst="ellipse">
            <a:avLst/>
          </a:prstGeom>
          <a:ln>
            <a:noFill/>
          </a:ln>
          <a:effectLst>
            <a:softEdge rad="112500"/>
          </a:effectLst>
        </p:spPr>
      </p:pic>
      <p:sp>
        <p:nvSpPr>
          <p:cNvPr id="9" name="ZoneTexte 8">
            <a:extLst>
              <a:ext uri="{FF2B5EF4-FFF2-40B4-BE49-F238E27FC236}">
                <a16:creationId xmlns:a16="http://schemas.microsoft.com/office/drawing/2014/main" id="{4003423D-1274-0798-1876-EE818AD16D97}"/>
              </a:ext>
            </a:extLst>
          </p:cNvPr>
          <p:cNvSpPr txBox="1"/>
          <p:nvPr/>
        </p:nvSpPr>
        <p:spPr>
          <a:xfrm>
            <a:off x="909048" y="3634458"/>
            <a:ext cx="5741574" cy="484748"/>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Mercredi 17 avril 2024</a:t>
            </a:r>
          </a:p>
          <a:p>
            <a:r>
              <a:rPr lang="fr-FR" sz="1125" b="1" dirty="0">
                <a:solidFill>
                  <a:srgbClr val="F7A347"/>
                </a:solidFill>
                <a:latin typeface="Arial" panose="020B0604020202020204" pitchFamily="34" charset="0"/>
              </a:rPr>
              <a:t>15h20 • </a:t>
            </a:r>
            <a:r>
              <a:rPr lang="fr-FR" sz="1125" dirty="0">
                <a:solidFill>
                  <a:srgbClr val="F7A347"/>
                </a:solidFill>
                <a:latin typeface="Arial" panose="020B0604020202020204" pitchFamily="34" charset="0"/>
              </a:rPr>
              <a:t>ML9.2 – Hépatite Delta : approche thérapeutique</a:t>
            </a:r>
          </a:p>
        </p:txBody>
      </p:sp>
    </p:spTree>
    <p:extLst>
      <p:ext uri="{BB962C8B-B14F-4D97-AF65-F5344CB8AC3E}">
        <p14:creationId xmlns:p14="http://schemas.microsoft.com/office/powerpoint/2010/main" val="40179553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8D9B2-2D2F-40A2-97E2-E4156F461252}"/>
              </a:ext>
            </a:extLst>
          </p:cNvPr>
          <p:cNvSpPr>
            <a:spLocks noGrp="1"/>
          </p:cNvSpPr>
          <p:nvPr>
            <p:ph type="ctrTitle"/>
          </p:nvPr>
        </p:nvSpPr>
        <p:spPr>
          <a:xfrm>
            <a:off x="1899851" y="2015753"/>
            <a:ext cx="4007757" cy="1358622"/>
          </a:xfrm>
        </p:spPr>
        <p:txBody>
          <a:bodyPr>
            <a:normAutofit fontScale="90000"/>
          </a:bodyPr>
          <a:lstStyle/>
          <a:p>
            <a:r>
              <a:rPr lang="fr-FR" sz="3375" b="1" dirty="0">
                <a:solidFill>
                  <a:srgbClr val="18301A"/>
                </a:solidFill>
                <a:latin typeface="Arial" panose="020B0604020202020204" pitchFamily="34" charset="0"/>
                <a:cs typeface="Arial" panose="020B0604020202020204" pitchFamily="34" charset="0"/>
              </a:rPr>
              <a:t>Serge </a:t>
            </a:r>
            <a:br>
              <a:rPr lang="fr-FR" sz="3375" b="1" dirty="0">
                <a:solidFill>
                  <a:srgbClr val="18301A"/>
                </a:solidFill>
                <a:latin typeface="Arial" panose="020B0604020202020204" pitchFamily="34" charset="0"/>
                <a:cs typeface="Arial" panose="020B0604020202020204" pitchFamily="34" charset="0"/>
              </a:rPr>
            </a:br>
            <a:r>
              <a:rPr lang="fr-FR" sz="3375" b="1" dirty="0">
                <a:solidFill>
                  <a:srgbClr val="18301A"/>
                </a:solidFill>
                <a:latin typeface="Arial" panose="020B0604020202020204" pitchFamily="34" charset="0"/>
                <a:cs typeface="Arial" panose="020B0604020202020204" pitchFamily="34" charset="0"/>
              </a:rPr>
              <a:t>YOTTA DOUOMONG</a:t>
            </a:r>
          </a:p>
        </p:txBody>
      </p:sp>
      <p:sp>
        <p:nvSpPr>
          <p:cNvPr id="3" name="Sous-titre 2">
            <a:extLst>
              <a:ext uri="{FF2B5EF4-FFF2-40B4-BE49-F238E27FC236}">
                <a16:creationId xmlns:a16="http://schemas.microsoft.com/office/drawing/2014/main" id="{D9A4EC38-3362-463E-8D51-3E5C89020CFD}"/>
              </a:ext>
            </a:extLst>
          </p:cNvPr>
          <p:cNvSpPr>
            <a:spLocks noGrp="1"/>
          </p:cNvSpPr>
          <p:nvPr>
            <p:ph type="subTitle" idx="1"/>
          </p:nvPr>
        </p:nvSpPr>
        <p:spPr>
          <a:xfrm>
            <a:off x="909049" y="4248157"/>
            <a:ext cx="5741574" cy="4663820"/>
          </a:xfrm>
        </p:spPr>
        <p:txBody>
          <a:bodyPr>
            <a:normAutofit/>
          </a:bodyPr>
          <a:lstStyle/>
          <a:p>
            <a:pPr algn="just">
              <a:lnSpc>
                <a:spcPct val="107000"/>
              </a:lnSpc>
              <a:spcAft>
                <a:spcPts val="450"/>
              </a:spcAft>
            </a:pPr>
            <a:r>
              <a:rPr lang="fr-FR" sz="1200" dirty="0">
                <a:solidFill>
                  <a:srgbClr val="192E1B"/>
                </a:solidFill>
                <a:latin typeface="Arial" panose="020B0604020202020204" pitchFamily="34" charset="0"/>
                <a:ea typeface="Times New Roman" panose="02020603050405020304" pitchFamily="18" charset="0"/>
                <a:cs typeface="Arial" panose="020B0604020202020204" pitchFamily="34" charset="0"/>
              </a:rPr>
              <a:t>Serge Douomong </a:t>
            </a:r>
            <a:r>
              <a:rPr lang="fr-FR" sz="1200" dirty="0" err="1">
                <a:solidFill>
                  <a:srgbClr val="192E1B"/>
                </a:solidFill>
                <a:latin typeface="Arial" panose="020B0604020202020204" pitchFamily="34" charset="0"/>
                <a:ea typeface="Times New Roman" panose="02020603050405020304" pitchFamily="18" charset="0"/>
                <a:cs typeface="Arial" panose="020B0604020202020204" pitchFamily="34" charset="0"/>
              </a:rPr>
              <a:t>Yotta</a:t>
            </a:r>
            <a:r>
              <a:rPr lang="fr-FR" sz="1200" dirty="0">
                <a:solidFill>
                  <a:srgbClr val="192E1B"/>
                </a:solidFill>
                <a:latin typeface="Arial" panose="020B0604020202020204" pitchFamily="34" charset="0"/>
                <a:ea typeface="Times New Roman" panose="02020603050405020304" pitchFamily="18" charset="0"/>
                <a:cs typeface="Arial" panose="020B0604020202020204" pitchFamily="34" charset="0"/>
              </a:rPr>
              <a:t> est titulaire d'un master en santé publique à l'université de Genève et est actuellement le directeur du plaidoyer de Coalition Plus, une organisation communautaire internationale  qui travaille dans plus 52 pays grâce à un partenariat de plus de 100 organisations de personnes infectées et affectées par le VIH et les hépatites à travers le monde.</a:t>
            </a:r>
            <a:endParaRPr lang="fr-FR" sz="1200" dirty="0">
              <a:solidFill>
                <a:srgbClr val="192E1B"/>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450"/>
              </a:spcAft>
            </a:pPr>
            <a:r>
              <a:rPr lang="fr-FR" sz="1200" dirty="0">
                <a:solidFill>
                  <a:srgbClr val="192E1B"/>
                </a:solidFill>
                <a:latin typeface="Arial" panose="020B0604020202020204" pitchFamily="34" charset="0"/>
                <a:ea typeface="Times New Roman" panose="02020603050405020304" pitchFamily="18" charset="0"/>
                <a:cs typeface="Arial" panose="020B0604020202020204" pitchFamily="34" charset="0"/>
              </a:rPr>
              <a:t>Serge a été directeur exécutif d'Affirmative Action au Cameroun et a servi en tant que membre et/ou speaker pour le GFAN,  AGCSPLUS, le forum consultatif de l'ONUSIDA pour la jeunesse, le CCM Cameroun, le groupe d'expert des populations clés en Afrique. </a:t>
            </a:r>
            <a:endParaRPr lang="fr-FR" sz="1200" dirty="0">
              <a:solidFill>
                <a:srgbClr val="192E1B"/>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450"/>
              </a:spcAft>
            </a:pPr>
            <a:r>
              <a:rPr lang="fr-FR" sz="1200" dirty="0">
                <a:solidFill>
                  <a:srgbClr val="192E1B"/>
                </a:solidFill>
                <a:latin typeface="Arial" panose="020B0604020202020204" pitchFamily="34" charset="0"/>
                <a:ea typeface="Times New Roman" panose="02020603050405020304" pitchFamily="18" charset="0"/>
                <a:cs typeface="Arial" panose="020B0604020202020204" pitchFamily="34" charset="0"/>
              </a:rPr>
              <a:t>Aujourd'hui, il est membre de la délégation des ONG développées du Fonds Mondial de lutte contre le sida, la TB et le palu. Il est aussi membre des comités directeurs de MPACT et du dispositif d'appui à la société civile dans les processus du Fonds Mondial  en Afrique francophone.</a:t>
            </a:r>
            <a:endParaRPr lang="fr-FR" sz="1200" dirty="0">
              <a:solidFill>
                <a:srgbClr val="192E1B"/>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450"/>
              </a:spcAft>
            </a:pPr>
            <a:br>
              <a:rPr lang="fr-FR" sz="1125" dirty="0">
                <a:solidFill>
                  <a:srgbClr val="192E1B"/>
                </a:solidFill>
                <a:latin typeface="Arial" panose="020B0604020202020204" pitchFamily="34" charset="0"/>
                <a:ea typeface="Times New Roman" panose="02020603050405020304" pitchFamily="18" charset="0"/>
                <a:cs typeface="Arial" panose="020B0604020202020204" pitchFamily="34" charset="0"/>
              </a:rPr>
            </a:br>
            <a:r>
              <a:rPr lang="fr-FR" sz="1125" dirty="0">
                <a:solidFill>
                  <a:srgbClr val="192E1B"/>
                </a:solidFill>
                <a:latin typeface="Arial" panose="020B0604020202020204" pitchFamily="34" charset="0"/>
                <a:ea typeface="Times New Roman" panose="02020603050405020304" pitchFamily="18" charset="0"/>
                <a:cs typeface="Arial" panose="020B0604020202020204" pitchFamily="34" charset="0"/>
              </a:rPr>
              <a:t> </a:t>
            </a:r>
            <a:endParaRPr lang="fr-FR" sz="1125" dirty="0">
              <a:solidFill>
                <a:srgbClr val="192E1B"/>
              </a:solidFill>
              <a:latin typeface="Arial" panose="020B0604020202020204" pitchFamily="34" charset="0"/>
              <a:ea typeface="Calibri" panose="020F050202020403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73390343-705C-4E7F-8D18-7207F5BD1A4F}"/>
              </a:ext>
            </a:extLst>
          </p:cNvPr>
          <p:cNvSpPr txBox="1"/>
          <p:nvPr/>
        </p:nvSpPr>
        <p:spPr>
          <a:xfrm>
            <a:off x="909050" y="3652414"/>
            <a:ext cx="5741574" cy="473206"/>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Jeudi 18 avril 2024</a:t>
            </a:r>
          </a:p>
          <a:p>
            <a:r>
              <a:rPr lang="fr-FR" sz="1125" b="1" dirty="0">
                <a:solidFill>
                  <a:srgbClr val="F7A347"/>
                </a:solidFill>
                <a:latin typeface="Arial" panose="020B0604020202020204" pitchFamily="34" charset="0"/>
              </a:rPr>
              <a:t>15h00 • </a:t>
            </a:r>
            <a:r>
              <a:rPr lang="fr-FR" sz="1125" dirty="0">
                <a:solidFill>
                  <a:srgbClr val="F7A347"/>
                </a:solidFill>
                <a:latin typeface="Arial" panose="020B0604020202020204" pitchFamily="34" charset="0"/>
              </a:rPr>
              <a:t>Modération SP17 – Santé sexuelle 2</a:t>
            </a:r>
          </a:p>
        </p:txBody>
      </p:sp>
      <p:pic>
        <p:nvPicPr>
          <p:cNvPr id="4" name="Image 3">
            <a:extLst>
              <a:ext uri="{FF2B5EF4-FFF2-40B4-BE49-F238E27FC236}">
                <a16:creationId xmlns:a16="http://schemas.microsoft.com/office/drawing/2014/main" id="{14D81CB1-2306-F5B2-5708-8549F2317A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3478328B-EE3A-CE2D-4359-A08A8F6467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7559675" cy="2362398"/>
          </a:xfrm>
          <a:prstGeom prst="rect">
            <a:avLst/>
          </a:prstGeom>
        </p:spPr>
      </p:pic>
      <p:sp>
        <p:nvSpPr>
          <p:cNvPr id="9" name="Ellipse 8">
            <a:extLst>
              <a:ext uri="{FF2B5EF4-FFF2-40B4-BE49-F238E27FC236}">
                <a16:creationId xmlns:a16="http://schemas.microsoft.com/office/drawing/2014/main" id="{615C6703-1FCA-83CD-9698-D73A97B20394}"/>
              </a:ext>
            </a:extLst>
          </p:cNvPr>
          <p:cNvSpPr/>
          <p:nvPr/>
        </p:nvSpPr>
        <p:spPr>
          <a:xfrm>
            <a:off x="4958866" y="186975"/>
            <a:ext cx="1991000" cy="2045429"/>
          </a:xfrm>
          <a:prstGeom prst="ellipse">
            <a:avLst/>
          </a:prstGeom>
          <a:no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pic>
        <p:nvPicPr>
          <p:cNvPr id="5" name="Image 4">
            <a:extLst>
              <a:ext uri="{FF2B5EF4-FFF2-40B4-BE49-F238E27FC236}">
                <a16:creationId xmlns:a16="http://schemas.microsoft.com/office/drawing/2014/main" id="{08F4D236-E41A-45DD-95FD-66745A67DEC5}"/>
              </a:ext>
            </a:extLst>
          </p:cNvPr>
          <p:cNvPicPr>
            <a:picLocks noChangeAspect="1"/>
          </p:cNvPicPr>
          <p:nvPr/>
        </p:nvPicPr>
        <p:blipFill rotWithShape="1">
          <a:blip r:embed="rId4">
            <a:extLst>
              <a:ext uri="{28A0092B-C50C-407E-A947-70E740481C1C}">
                <a14:useLocalDpi xmlns:a14="http://schemas.microsoft.com/office/drawing/2010/main" val="0"/>
              </a:ext>
            </a:extLst>
          </a:blip>
          <a:srcRect t="510" b="25936"/>
          <a:stretch/>
        </p:blipFill>
        <p:spPr>
          <a:xfrm>
            <a:off x="4921946" y="186975"/>
            <a:ext cx="2107176" cy="2097120"/>
          </a:xfrm>
          <a:prstGeom prst="ellipse">
            <a:avLst/>
          </a:prstGeom>
          <a:ln>
            <a:noFill/>
          </a:ln>
          <a:effectLst>
            <a:softEdge rad="112500"/>
          </a:effectLst>
        </p:spPr>
      </p:pic>
    </p:spTree>
    <p:extLst>
      <p:ext uri="{BB962C8B-B14F-4D97-AF65-F5344CB8AC3E}">
        <p14:creationId xmlns:p14="http://schemas.microsoft.com/office/powerpoint/2010/main" val="3138978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8D9B2-2D2F-40A2-97E2-E4156F461252}"/>
              </a:ext>
            </a:extLst>
          </p:cNvPr>
          <p:cNvSpPr>
            <a:spLocks noGrp="1"/>
          </p:cNvSpPr>
          <p:nvPr>
            <p:ph type="ctrTitle"/>
          </p:nvPr>
        </p:nvSpPr>
        <p:spPr>
          <a:xfrm>
            <a:off x="1775958" y="2232404"/>
            <a:ext cx="4007757" cy="1358622"/>
          </a:xfrm>
        </p:spPr>
        <p:txBody>
          <a:bodyPr>
            <a:normAutofit/>
          </a:bodyPr>
          <a:lstStyle/>
          <a:p>
            <a:r>
              <a:rPr lang="fr-FR" sz="3375" b="1" dirty="0">
                <a:solidFill>
                  <a:srgbClr val="18301A"/>
                </a:solidFill>
                <a:latin typeface="Arial" panose="020B0604020202020204" pitchFamily="34" charset="0"/>
                <a:cs typeface="Arial" panose="020B0604020202020204" pitchFamily="34" charset="0"/>
              </a:rPr>
              <a:t>Alexandra </a:t>
            </a:r>
            <a:br>
              <a:rPr lang="fr-FR" sz="3375" b="1" dirty="0">
                <a:solidFill>
                  <a:srgbClr val="18301A"/>
                </a:solidFill>
                <a:latin typeface="Arial" panose="020B0604020202020204" pitchFamily="34" charset="0"/>
                <a:cs typeface="Arial" panose="020B0604020202020204" pitchFamily="34" charset="0"/>
              </a:rPr>
            </a:br>
            <a:r>
              <a:rPr lang="fr-FR" sz="3375" b="1" dirty="0">
                <a:solidFill>
                  <a:srgbClr val="18301A"/>
                </a:solidFill>
                <a:latin typeface="Arial" panose="020B0604020202020204" pitchFamily="34" charset="0"/>
                <a:cs typeface="Arial" panose="020B0604020202020204" pitchFamily="34" charset="0"/>
              </a:rPr>
              <a:t>CALMY</a:t>
            </a:r>
          </a:p>
        </p:txBody>
      </p:sp>
      <p:sp>
        <p:nvSpPr>
          <p:cNvPr id="3" name="Sous-titre 2">
            <a:extLst>
              <a:ext uri="{FF2B5EF4-FFF2-40B4-BE49-F238E27FC236}">
                <a16:creationId xmlns:a16="http://schemas.microsoft.com/office/drawing/2014/main" id="{D9A4EC38-3362-463E-8D51-3E5C89020CFD}"/>
              </a:ext>
            </a:extLst>
          </p:cNvPr>
          <p:cNvSpPr>
            <a:spLocks noGrp="1"/>
          </p:cNvSpPr>
          <p:nvPr>
            <p:ph type="subTitle" idx="1"/>
          </p:nvPr>
        </p:nvSpPr>
        <p:spPr>
          <a:xfrm>
            <a:off x="955778" y="4400681"/>
            <a:ext cx="5741574" cy="4663820"/>
          </a:xfrm>
        </p:spPr>
        <p:txBody>
          <a:bodyPr>
            <a:noAutofit/>
          </a:bodyPr>
          <a:lstStyle/>
          <a:p>
            <a:pPr algn="just" fontAlgn="t"/>
            <a:r>
              <a:rPr lang="fr-FR" sz="1200" b="0" i="0" dirty="0">
                <a:solidFill>
                  <a:srgbClr val="222222"/>
                </a:solidFill>
                <a:effectLst/>
                <a:latin typeface="Arial" panose="020B0604020202020204" pitchFamily="34" charset="0"/>
                <a:cs typeface="Arial" panose="020B0604020202020204" pitchFamily="34" charset="0"/>
              </a:rPr>
              <a:t>Après des études de médecine à Genève, Alexandra </a:t>
            </a:r>
            <a:r>
              <a:rPr lang="fr-FR" sz="1200" b="0" i="0" dirty="0" err="1">
                <a:solidFill>
                  <a:srgbClr val="222222"/>
                </a:solidFill>
                <a:effectLst/>
                <a:latin typeface="Arial" panose="020B0604020202020204" pitchFamily="34" charset="0"/>
                <a:cs typeface="Arial" panose="020B0604020202020204" pitchFamily="34" charset="0"/>
              </a:rPr>
              <a:t>Calmy</a:t>
            </a:r>
            <a:r>
              <a:rPr lang="fr-FR" sz="1200" b="0" i="0" dirty="0">
                <a:solidFill>
                  <a:srgbClr val="222222"/>
                </a:solidFill>
                <a:effectLst/>
                <a:latin typeface="Arial" panose="020B0604020202020204" pitchFamily="34" charset="0"/>
                <a:cs typeface="Arial" panose="020B0604020202020204" pitchFamily="34" charset="0"/>
              </a:rPr>
              <a:t> effectue une spécialisation en médecine interne et maladies infectieuses. Elle complète ensuite sa formation avec un PhD en recherche clinique sur le VIH/sida obtenu à Sydney (Australie) en 2008. Ses recherches portent essentiellement sur la problématique du VIH/sida, sur les effets secondaires liés aux trithérapies antirétrovirales ainsi que sur la réponse à apporter à la crise humanitaire provoquée par cette pandémie.</a:t>
            </a:r>
            <a:endParaRPr lang="fr-FR" sz="1200" b="0" i="0" dirty="0">
              <a:solidFill>
                <a:srgbClr val="212121"/>
              </a:solidFill>
              <a:effectLst/>
              <a:latin typeface="Arial" panose="020B0604020202020204" pitchFamily="34" charset="0"/>
              <a:cs typeface="Arial" panose="020B0604020202020204" pitchFamily="34" charset="0"/>
            </a:endParaRPr>
          </a:p>
          <a:p>
            <a:pPr algn="just" fontAlgn="t"/>
            <a:r>
              <a:rPr lang="fr-FR" sz="1200" b="0" i="0" dirty="0">
                <a:solidFill>
                  <a:srgbClr val="222222"/>
                </a:solidFill>
                <a:effectLst/>
                <a:latin typeface="Arial" panose="020B0604020202020204" pitchFamily="34" charset="0"/>
                <a:cs typeface="Arial" panose="020B0604020202020204" pitchFamily="34" charset="0"/>
              </a:rPr>
              <a:t> </a:t>
            </a:r>
            <a:endParaRPr lang="fr-FR" sz="1200" b="0" i="0" dirty="0">
              <a:solidFill>
                <a:srgbClr val="212121"/>
              </a:solidFill>
              <a:effectLst/>
              <a:latin typeface="Arial" panose="020B0604020202020204" pitchFamily="34" charset="0"/>
              <a:cs typeface="Arial" panose="020B0604020202020204" pitchFamily="34" charset="0"/>
            </a:endParaRPr>
          </a:p>
          <a:p>
            <a:pPr algn="just" fontAlgn="t"/>
            <a:r>
              <a:rPr lang="fr-FR" sz="1200" b="0" i="0" dirty="0">
                <a:solidFill>
                  <a:srgbClr val="222222"/>
                </a:solidFill>
                <a:effectLst/>
                <a:latin typeface="Arial" panose="020B0604020202020204" pitchFamily="34" charset="0"/>
                <a:cs typeface="Arial" panose="020B0604020202020204" pitchFamily="34" charset="0"/>
              </a:rPr>
              <a:t>Responsable de l’Unité VIH/sida des HUG, Alexandra </a:t>
            </a:r>
            <a:r>
              <a:rPr lang="fr-FR" sz="1200" b="0" i="0" dirty="0" err="1">
                <a:solidFill>
                  <a:srgbClr val="222222"/>
                </a:solidFill>
                <a:effectLst/>
                <a:latin typeface="Arial" panose="020B0604020202020204" pitchFamily="34" charset="0"/>
                <a:cs typeface="Arial" panose="020B0604020202020204" pitchFamily="34" charset="0"/>
              </a:rPr>
              <a:t>Calmy</a:t>
            </a:r>
            <a:r>
              <a:rPr lang="fr-FR" sz="1200" b="0" i="0" dirty="0">
                <a:solidFill>
                  <a:srgbClr val="222222"/>
                </a:solidFill>
                <a:effectLst/>
                <a:latin typeface="Arial" panose="020B0604020202020204" pitchFamily="34" charset="0"/>
                <a:cs typeface="Arial" panose="020B0604020202020204" pitchFamily="34" charset="0"/>
              </a:rPr>
              <a:t> participe par ailleurs au conseil scientifique de l’étude de cohorte VIH suisse (SHCS). Elle est membre de la Commission fédérale pour la santé sexuelle, co-présidente du groupe clinique et thérapeutique pour la prise en charge des personnes vivant avec le VIH en Suisse. Très engagée au niveau international, elle collabore avec Médecins sans Frontières depuis 1994. Elle préside l’équipe d’évaluation des protocoles de recherche clinique auprès de l’Agence nationale française de recherche sur le sida, hépatites et virus émergents (ANRS-MIE) ainsi que, depuis 2001, des groupes de travail de l’OMS sur la prise en charge du VIH. Depuis 2020, elle est membre de la </a:t>
            </a:r>
            <a:r>
              <a:rPr lang="fr-FR" sz="1200" b="0" i="0" dirty="0" err="1">
                <a:solidFill>
                  <a:srgbClr val="222222"/>
                </a:solidFill>
                <a:effectLst/>
                <a:latin typeface="Arial" panose="020B0604020202020204" pitchFamily="34" charset="0"/>
                <a:cs typeface="Arial" panose="020B0604020202020204" pitchFamily="34" charset="0"/>
              </a:rPr>
              <a:t>Task</a:t>
            </a:r>
            <a:r>
              <a:rPr lang="fr-FR" sz="1200" b="0" i="0" dirty="0">
                <a:solidFill>
                  <a:srgbClr val="222222"/>
                </a:solidFill>
                <a:effectLst/>
                <a:latin typeface="Arial" panose="020B0604020202020204" pitchFamily="34" charset="0"/>
                <a:cs typeface="Arial" panose="020B0604020202020204" pitchFamily="34" charset="0"/>
              </a:rPr>
              <a:t> force fédérale d'</a:t>
            </a:r>
            <a:r>
              <a:rPr lang="fr-FR" sz="1200" b="0" i="0" dirty="0" err="1">
                <a:solidFill>
                  <a:srgbClr val="222222"/>
                </a:solidFill>
                <a:effectLst/>
                <a:latin typeface="Arial" panose="020B0604020202020204" pitchFamily="34" charset="0"/>
                <a:cs typeface="Arial" panose="020B0604020202020204" pitchFamily="34" charset="0"/>
              </a:rPr>
              <a:t>expert-es</a:t>
            </a:r>
            <a:r>
              <a:rPr lang="fr-FR" sz="1200" b="0" i="0" dirty="0">
                <a:solidFill>
                  <a:srgbClr val="222222"/>
                </a:solidFill>
                <a:effectLst/>
                <a:latin typeface="Arial" panose="020B0604020202020204" pitchFamily="34" charset="0"/>
                <a:cs typeface="Arial" panose="020B0604020202020204" pitchFamily="34" charset="0"/>
              </a:rPr>
              <a:t> sur les questions liées à la pandémie de Covid-19, elle préside le groupe des soins clinique au sein de cette même </a:t>
            </a:r>
            <a:r>
              <a:rPr lang="fr-FR" sz="1200" b="0" i="0" dirty="0" err="1">
                <a:solidFill>
                  <a:srgbClr val="222222"/>
                </a:solidFill>
                <a:effectLst/>
                <a:latin typeface="Arial" panose="020B0604020202020204" pitchFamily="34" charset="0"/>
                <a:cs typeface="Arial" panose="020B0604020202020204" pitchFamily="34" charset="0"/>
              </a:rPr>
              <a:t>Task</a:t>
            </a:r>
            <a:r>
              <a:rPr lang="fr-FR" sz="1200" b="0" i="0" dirty="0">
                <a:solidFill>
                  <a:srgbClr val="222222"/>
                </a:solidFill>
                <a:effectLst/>
                <a:latin typeface="Arial" panose="020B0604020202020204" pitchFamily="34" charset="0"/>
                <a:cs typeface="Arial" panose="020B0604020202020204" pitchFamily="34" charset="0"/>
              </a:rPr>
              <a:t> Force, et travaille à l’évaluation de l’efficacité de traitements antiviraux en cas d’infection au SRAS-COV-2.</a:t>
            </a:r>
            <a:endParaRPr lang="fr-FR" sz="1200" b="0" i="0" dirty="0">
              <a:solidFill>
                <a:srgbClr val="212121"/>
              </a:solidFill>
              <a:effectLst/>
              <a:latin typeface="Arial" panose="020B0604020202020204" pitchFamily="34" charset="0"/>
              <a:cs typeface="Arial" panose="020B0604020202020204" pitchFamily="34" charset="0"/>
            </a:endParaRPr>
          </a:p>
          <a:p>
            <a:pPr algn="just" fontAlgn="t"/>
            <a:r>
              <a:rPr lang="fr-FR" sz="1200" b="0" i="0" dirty="0">
                <a:solidFill>
                  <a:srgbClr val="222222"/>
                </a:solidFill>
                <a:effectLst/>
                <a:latin typeface="Arial" panose="020B0604020202020204" pitchFamily="34" charset="0"/>
                <a:cs typeface="Arial" panose="020B0604020202020204" pitchFamily="34" charset="0"/>
              </a:rPr>
              <a:t> </a:t>
            </a:r>
            <a:endParaRPr lang="fr-FR" sz="1200" b="0" i="0" dirty="0">
              <a:solidFill>
                <a:srgbClr val="212121"/>
              </a:solidFill>
              <a:effectLst/>
              <a:latin typeface="Arial" panose="020B0604020202020204" pitchFamily="34" charset="0"/>
              <a:cs typeface="Arial" panose="020B0604020202020204" pitchFamily="34" charset="0"/>
            </a:endParaRPr>
          </a:p>
          <a:p>
            <a:pPr algn="just" fontAlgn="t"/>
            <a:r>
              <a:rPr lang="fr-FR" sz="1200" b="0" i="0" dirty="0">
                <a:solidFill>
                  <a:srgbClr val="222222"/>
                </a:solidFill>
                <a:effectLst/>
                <a:latin typeface="Arial" panose="020B0604020202020204" pitchFamily="34" charset="0"/>
                <a:cs typeface="Arial" panose="020B0604020202020204" pitchFamily="34" charset="0"/>
              </a:rPr>
              <a:t>Nommée en 2014 professeure assistante, puis titularisée à la fonction de professeure associée en 2017, elle est nommée professeure ordinaire au Département de médecine de la Faculté de médecine de l’UNIGE en avril 2021. Elle est aussi, depuis 2023, vice-doyenne en charge la recherche clinique.</a:t>
            </a:r>
            <a:endParaRPr lang="fr-FR" sz="1200" b="0" i="0" dirty="0">
              <a:solidFill>
                <a:srgbClr val="212121"/>
              </a:solidFill>
              <a:effectLst/>
              <a:latin typeface="Arial" panose="020B0604020202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73390343-705C-4E7F-8D18-7207F5BD1A4F}"/>
              </a:ext>
            </a:extLst>
          </p:cNvPr>
          <p:cNvSpPr txBox="1"/>
          <p:nvPr/>
        </p:nvSpPr>
        <p:spPr>
          <a:xfrm>
            <a:off x="955778" y="3663316"/>
            <a:ext cx="5741574" cy="669414"/>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Jeudi 18 avril 2024</a:t>
            </a:r>
          </a:p>
          <a:p>
            <a:r>
              <a:rPr lang="fr-FR" sz="1125" b="1" dirty="0">
                <a:solidFill>
                  <a:srgbClr val="F7A347"/>
                </a:solidFill>
                <a:latin typeface="Arial" panose="020B0604020202020204" pitchFamily="34" charset="0"/>
              </a:rPr>
              <a:t>09h30 • </a:t>
            </a:r>
            <a:r>
              <a:rPr lang="fr-FR" sz="1125" dirty="0">
                <a:solidFill>
                  <a:srgbClr val="F7A347"/>
                </a:solidFill>
                <a:latin typeface="Arial" panose="020B0604020202020204" pitchFamily="34" charset="0"/>
              </a:rPr>
              <a:t>Session Plénière 2 - Stratégies thérapeutiques ARV : de quoi avons-nous vraiment besoin ?</a:t>
            </a:r>
          </a:p>
        </p:txBody>
      </p:sp>
      <p:pic>
        <p:nvPicPr>
          <p:cNvPr id="4" name="Image 3">
            <a:extLst>
              <a:ext uri="{FF2B5EF4-FFF2-40B4-BE49-F238E27FC236}">
                <a16:creationId xmlns:a16="http://schemas.microsoft.com/office/drawing/2014/main" id="{08B8EAD5-827D-FCDD-BCA7-E42529BDFD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69F25C1B-9BA0-CB6D-906F-8E44E09B40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46"/>
            <a:ext cx="7559675" cy="2362398"/>
          </a:xfrm>
          <a:prstGeom prst="rect">
            <a:avLst/>
          </a:prstGeom>
        </p:spPr>
      </p:pic>
      <p:sp>
        <p:nvSpPr>
          <p:cNvPr id="9" name="Ellipse 8">
            <a:extLst>
              <a:ext uri="{FF2B5EF4-FFF2-40B4-BE49-F238E27FC236}">
                <a16:creationId xmlns:a16="http://schemas.microsoft.com/office/drawing/2014/main" id="{B7C8CC2F-85AF-FEC7-72A8-720C84A053F6}"/>
              </a:ext>
            </a:extLst>
          </p:cNvPr>
          <p:cNvSpPr/>
          <p:nvPr/>
        </p:nvSpPr>
        <p:spPr>
          <a:xfrm>
            <a:off x="4958866" y="186975"/>
            <a:ext cx="1991000" cy="2045429"/>
          </a:xfrm>
          <a:prstGeom prst="ellipse">
            <a:avLst/>
          </a:prstGeom>
          <a:no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pic>
        <p:nvPicPr>
          <p:cNvPr id="5" name="Image 4">
            <a:extLst>
              <a:ext uri="{FF2B5EF4-FFF2-40B4-BE49-F238E27FC236}">
                <a16:creationId xmlns:a16="http://schemas.microsoft.com/office/drawing/2014/main" id="{08F4D236-E41A-45DD-95FD-66745A67DEC5}"/>
              </a:ext>
            </a:extLst>
          </p:cNvPr>
          <p:cNvPicPr>
            <a:picLocks noChangeAspect="1"/>
          </p:cNvPicPr>
          <p:nvPr/>
        </p:nvPicPr>
        <p:blipFill rotWithShape="1">
          <a:blip r:embed="rId4">
            <a:extLst>
              <a:ext uri="{28A0092B-C50C-407E-A947-70E740481C1C}">
                <a14:useLocalDpi xmlns:a14="http://schemas.microsoft.com/office/drawing/2010/main" val="0"/>
              </a:ext>
            </a:extLst>
          </a:blip>
          <a:srcRect l="19587" t="30" r="19587" b="9026"/>
          <a:stretch/>
        </p:blipFill>
        <p:spPr>
          <a:xfrm>
            <a:off x="4900778" y="161129"/>
            <a:ext cx="2107176" cy="2097120"/>
          </a:xfrm>
          <a:prstGeom prst="ellipse">
            <a:avLst/>
          </a:prstGeom>
          <a:ln>
            <a:noFill/>
          </a:ln>
          <a:effectLst>
            <a:softEdge rad="112500"/>
          </a:effectLst>
        </p:spPr>
      </p:pic>
    </p:spTree>
    <p:extLst>
      <p:ext uri="{BB962C8B-B14F-4D97-AF65-F5344CB8AC3E}">
        <p14:creationId xmlns:p14="http://schemas.microsoft.com/office/powerpoint/2010/main" val="2572652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8D9B2-2D2F-40A2-97E2-E4156F461252}"/>
              </a:ext>
            </a:extLst>
          </p:cNvPr>
          <p:cNvSpPr>
            <a:spLocks noGrp="1"/>
          </p:cNvSpPr>
          <p:nvPr>
            <p:ph type="ctrTitle"/>
          </p:nvPr>
        </p:nvSpPr>
        <p:spPr>
          <a:xfrm>
            <a:off x="1780218" y="2160987"/>
            <a:ext cx="4007757" cy="1358622"/>
          </a:xfrm>
        </p:spPr>
        <p:txBody>
          <a:bodyPr>
            <a:normAutofit/>
          </a:bodyPr>
          <a:lstStyle/>
          <a:p>
            <a:r>
              <a:rPr lang="fr-FR" sz="3375" b="1" dirty="0">
                <a:solidFill>
                  <a:srgbClr val="18301A"/>
                </a:solidFill>
                <a:latin typeface="Arial" panose="020B0604020202020204" pitchFamily="34" charset="0"/>
                <a:cs typeface="Arial" panose="020B0604020202020204" pitchFamily="34" charset="0"/>
              </a:rPr>
              <a:t>Séverine CARILLON</a:t>
            </a:r>
          </a:p>
        </p:txBody>
      </p:sp>
      <p:sp>
        <p:nvSpPr>
          <p:cNvPr id="3" name="Sous-titre 2">
            <a:extLst>
              <a:ext uri="{FF2B5EF4-FFF2-40B4-BE49-F238E27FC236}">
                <a16:creationId xmlns:a16="http://schemas.microsoft.com/office/drawing/2014/main" id="{D9A4EC38-3362-463E-8D51-3E5C89020CFD}"/>
              </a:ext>
            </a:extLst>
          </p:cNvPr>
          <p:cNvSpPr>
            <a:spLocks noGrp="1"/>
          </p:cNvSpPr>
          <p:nvPr>
            <p:ph type="subTitle" idx="1"/>
          </p:nvPr>
        </p:nvSpPr>
        <p:spPr>
          <a:xfrm>
            <a:off x="909050" y="4480391"/>
            <a:ext cx="5741574" cy="4663820"/>
          </a:xfrm>
        </p:spPr>
        <p:txBody>
          <a:bodyPr>
            <a:normAutofit/>
          </a:bodyPr>
          <a:lstStyle/>
          <a:p>
            <a:pPr algn="just">
              <a:lnSpc>
                <a:spcPct val="107000"/>
              </a:lnSpc>
              <a:spcAft>
                <a:spcPts val="450"/>
              </a:spcAft>
            </a:pPr>
            <a:r>
              <a:rPr lang="fr-FR" sz="1200" b="0" i="0" dirty="0">
                <a:solidFill>
                  <a:srgbClr val="444444"/>
                </a:solidFill>
                <a:effectLst/>
                <a:latin typeface="Arial" panose="020B0604020202020204" pitchFamily="34" charset="0"/>
              </a:rPr>
              <a:t>Séverine Carillon est anthropologue, chercheuse contractuelle au </a:t>
            </a:r>
            <a:r>
              <a:rPr lang="fr-FR" sz="1200" b="0" i="0" dirty="0" err="1">
                <a:solidFill>
                  <a:srgbClr val="444444"/>
                </a:solidFill>
                <a:effectLst/>
                <a:latin typeface="Arial" panose="020B0604020202020204" pitchFamily="34" charset="0"/>
              </a:rPr>
              <a:t>Sesstim</a:t>
            </a:r>
            <a:r>
              <a:rPr lang="fr-FR" sz="1200" b="0" i="0" dirty="0">
                <a:solidFill>
                  <a:srgbClr val="444444"/>
                </a:solidFill>
                <a:effectLst/>
                <a:latin typeface="Arial" panose="020B0604020202020204" pitchFamily="34" charset="0"/>
              </a:rPr>
              <a:t> (Aix-Marseille Université). Elle s’intéresse particulièrement aux questions d'inégalités d'accès aux soins et aux traitements dans le contexte du VIH et, plus récemment, du cancer. Son doctorat, soutenu à l’Université Paris-Descartes en 2013, a porté sur la production sociale des ruptures de suivi médical des personnes vivant avec le VIH au Mali. Depuis, elle a participé en tant que post doctorante à plusieurs projets de recherche dans des équipes pluridisciplinaires, en France et en Afrique de l’Ouest. Ses travaux de recherche récents, portent sur l’accès, les usages et les effets sociaux des innovations thérapeutiques dans le domaine du VIH et sur l’amélioration des parcours de soins en cancérologie. </a:t>
            </a:r>
            <a:endParaRPr lang="fr-FR" sz="1200" dirty="0">
              <a:solidFill>
                <a:srgbClr val="18301A"/>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ZoneTexte 7">
            <a:extLst>
              <a:ext uri="{FF2B5EF4-FFF2-40B4-BE49-F238E27FC236}">
                <a16:creationId xmlns:a16="http://schemas.microsoft.com/office/drawing/2014/main" id="{73390343-705C-4E7F-8D18-7207F5BD1A4F}"/>
              </a:ext>
            </a:extLst>
          </p:cNvPr>
          <p:cNvSpPr txBox="1"/>
          <p:nvPr/>
        </p:nvSpPr>
        <p:spPr>
          <a:xfrm>
            <a:off x="909049" y="3738700"/>
            <a:ext cx="5876063" cy="646331"/>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Vendredi 19 avril 2024</a:t>
            </a:r>
          </a:p>
          <a:p>
            <a:r>
              <a:rPr lang="fr-FR" sz="1125" b="1" dirty="0">
                <a:solidFill>
                  <a:srgbClr val="F7A347"/>
                </a:solidFill>
                <a:latin typeface="Arial" panose="020B0604020202020204" pitchFamily="34" charset="0"/>
              </a:rPr>
              <a:t>10h30 •</a:t>
            </a:r>
            <a:r>
              <a:rPr lang="fr-FR" sz="1125" dirty="0">
                <a:solidFill>
                  <a:srgbClr val="F7A347"/>
                </a:solidFill>
                <a:latin typeface="Arial" panose="020B0604020202020204" pitchFamily="34" charset="0"/>
              </a:rPr>
              <a:t> Session Plénière 3 - Antirétroviraux à longue durée d'action : des essais à la vie réelle. Défis et perspectives.</a:t>
            </a:r>
          </a:p>
        </p:txBody>
      </p:sp>
      <p:grpSp>
        <p:nvGrpSpPr>
          <p:cNvPr id="12" name="Image 4" descr="Utilisateur avec un remplissage uni">
            <a:extLst>
              <a:ext uri="{FF2B5EF4-FFF2-40B4-BE49-F238E27FC236}">
                <a16:creationId xmlns:a16="http://schemas.microsoft.com/office/drawing/2014/main" id="{E2B267FF-7D0B-4AA4-9029-55757F8A0099}"/>
              </a:ext>
            </a:extLst>
          </p:cNvPr>
          <p:cNvGrpSpPr/>
          <p:nvPr/>
        </p:nvGrpSpPr>
        <p:grpSpPr>
          <a:xfrm>
            <a:off x="1555737" y="826810"/>
            <a:ext cx="1404784" cy="1499763"/>
            <a:chOff x="2142044" y="1418914"/>
            <a:chExt cx="2497393" cy="2666245"/>
          </a:xfrm>
          <a:solidFill>
            <a:srgbClr val="293991"/>
          </a:solidFill>
        </p:grpSpPr>
        <p:sp>
          <p:nvSpPr>
            <p:cNvPr id="14" name="Forme libre : forme 13">
              <a:extLst>
                <a:ext uri="{FF2B5EF4-FFF2-40B4-BE49-F238E27FC236}">
                  <a16:creationId xmlns:a16="http://schemas.microsoft.com/office/drawing/2014/main" id="{CE509624-43FB-48D0-B80B-F0292CB3F6A3}"/>
                </a:ext>
              </a:extLst>
            </p:cNvPr>
            <p:cNvSpPr/>
            <p:nvPr/>
          </p:nvSpPr>
          <p:spPr>
            <a:xfrm>
              <a:off x="2766392" y="1418914"/>
              <a:ext cx="1248696" cy="1248706"/>
            </a:xfrm>
            <a:custGeom>
              <a:avLst/>
              <a:gdLst>
                <a:gd name="connsiteX0" fmla="*/ 1248697 w 1248696"/>
                <a:gd name="connsiteY0" fmla="*/ 624353 h 1248706"/>
                <a:gd name="connsiteX1" fmla="*/ 624348 w 1248696"/>
                <a:gd name="connsiteY1" fmla="*/ 1248707 h 1248706"/>
                <a:gd name="connsiteX2" fmla="*/ 0 w 1248696"/>
                <a:gd name="connsiteY2" fmla="*/ 624353 h 1248706"/>
                <a:gd name="connsiteX3" fmla="*/ 624348 w 1248696"/>
                <a:gd name="connsiteY3" fmla="*/ 0 h 1248706"/>
                <a:gd name="connsiteX4" fmla="*/ 1248697 w 1248696"/>
                <a:gd name="connsiteY4" fmla="*/ 624353 h 124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696" h="1248706">
                  <a:moveTo>
                    <a:pt x="1248697" y="624353"/>
                  </a:moveTo>
                  <a:cubicBezTo>
                    <a:pt x="1248697" y="969174"/>
                    <a:pt x="969166" y="1248707"/>
                    <a:pt x="624348" y="1248707"/>
                  </a:cubicBezTo>
                  <a:cubicBezTo>
                    <a:pt x="279530" y="1248707"/>
                    <a:pt x="0" y="969174"/>
                    <a:pt x="0" y="624353"/>
                  </a:cubicBezTo>
                  <a:cubicBezTo>
                    <a:pt x="0" y="279533"/>
                    <a:pt x="279530" y="0"/>
                    <a:pt x="624348" y="0"/>
                  </a:cubicBezTo>
                  <a:cubicBezTo>
                    <a:pt x="969166" y="0"/>
                    <a:pt x="1248697" y="279533"/>
                    <a:pt x="1248697" y="624353"/>
                  </a:cubicBezTo>
                  <a:close/>
                </a:path>
              </a:pathLst>
            </a:custGeom>
            <a:grpFill/>
            <a:ln w="38993" cap="flat">
              <a:noFill/>
              <a:prstDash val="solid"/>
              <a:miter/>
            </a:ln>
          </p:spPr>
          <p:txBody>
            <a:bodyPr rtlCol="0" anchor="ctr"/>
            <a:lstStyle/>
            <a:p>
              <a:endParaRPr lang="fr-FR" sz="597">
                <a:solidFill>
                  <a:srgbClr val="293991"/>
                </a:solidFill>
              </a:endParaRPr>
            </a:p>
          </p:txBody>
        </p:sp>
        <p:sp>
          <p:nvSpPr>
            <p:cNvPr id="16" name="Forme libre : forme 15">
              <a:extLst>
                <a:ext uri="{FF2B5EF4-FFF2-40B4-BE49-F238E27FC236}">
                  <a16:creationId xmlns:a16="http://schemas.microsoft.com/office/drawing/2014/main" id="{3999C6C6-DED9-4C2C-A0CD-B6D99792439A}"/>
                </a:ext>
              </a:extLst>
            </p:cNvPr>
            <p:cNvSpPr/>
            <p:nvPr/>
          </p:nvSpPr>
          <p:spPr>
            <a:xfrm>
              <a:off x="2142044" y="2823709"/>
              <a:ext cx="2497393" cy="1248706"/>
            </a:xfrm>
            <a:custGeom>
              <a:avLst/>
              <a:gdLst>
                <a:gd name="connsiteX0" fmla="*/ 2497393 w 2497393"/>
                <a:gd name="connsiteY0" fmla="*/ 1248707 h 1248706"/>
                <a:gd name="connsiteX1" fmla="*/ 2497393 w 2497393"/>
                <a:gd name="connsiteY1" fmla="*/ 624353 h 1248706"/>
                <a:gd name="connsiteX2" fmla="*/ 2372524 w 2497393"/>
                <a:gd name="connsiteY2" fmla="*/ 374612 h 1248706"/>
                <a:gd name="connsiteX3" fmla="*/ 1763784 w 2497393"/>
                <a:gd name="connsiteY3" fmla="*/ 78044 h 1248706"/>
                <a:gd name="connsiteX4" fmla="*/ 1248697 w 2497393"/>
                <a:gd name="connsiteY4" fmla="*/ 0 h 1248706"/>
                <a:gd name="connsiteX5" fmla="*/ 733609 w 2497393"/>
                <a:gd name="connsiteY5" fmla="*/ 78044 h 1248706"/>
                <a:gd name="connsiteX6" fmla="*/ 124870 w 2497393"/>
                <a:gd name="connsiteY6" fmla="*/ 374612 h 1248706"/>
                <a:gd name="connsiteX7" fmla="*/ 0 w 2497393"/>
                <a:gd name="connsiteY7" fmla="*/ 624353 h 1248706"/>
                <a:gd name="connsiteX8" fmla="*/ 0 w 2497393"/>
                <a:gd name="connsiteY8" fmla="*/ 1248707 h 1248706"/>
                <a:gd name="connsiteX9" fmla="*/ 2497393 w 2497393"/>
                <a:gd name="connsiteY9" fmla="*/ 1248707 h 124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7393" h="1248706">
                  <a:moveTo>
                    <a:pt x="2497393" y="1248707"/>
                  </a:moveTo>
                  <a:lnTo>
                    <a:pt x="2497393" y="624353"/>
                  </a:lnTo>
                  <a:cubicBezTo>
                    <a:pt x="2497393" y="530700"/>
                    <a:pt x="2450567" y="437047"/>
                    <a:pt x="2372524" y="374612"/>
                  </a:cubicBezTo>
                  <a:cubicBezTo>
                    <a:pt x="2200828" y="234133"/>
                    <a:pt x="1982306" y="140479"/>
                    <a:pt x="1763784" y="78044"/>
                  </a:cubicBezTo>
                  <a:cubicBezTo>
                    <a:pt x="1607697" y="31218"/>
                    <a:pt x="1436001" y="0"/>
                    <a:pt x="1248697" y="0"/>
                  </a:cubicBezTo>
                  <a:cubicBezTo>
                    <a:pt x="1077001" y="0"/>
                    <a:pt x="905305" y="31218"/>
                    <a:pt x="733609" y="78044"/>
                  </a:cubicBezTo>
                  <a:cubicBezTo>
                    <a:pt x="515087" y="140479"/>
                    <a:pt x="296565" y="249741"/>
                    <a:pt x="124870" y="374612"/>
                  </a:cubicBezTo>
                  <a:cubicBezTo>
                    <a:pt x="46826" y="437047"/>
                    <a:pt x="0" y="530700"/>
                    <a:pt x="0" y="624353"/>
                  </a:cubicBezTo>
                  <a:lnTo>
                    <a:pt x="0" y="1248707"/>
                  </a:lnTo>
                  <a:lnTo>
                    <a:pt x="2497393" y="1248707"/>
                  </a:lnTo>
                  <a:close/>
                </a:path>
              </a:pathLst>
            </a:custGeom>
            <a:grpFill/>
            <a:ln w="38993" cap="flat">
              <a:noFill/>
              <a:prstDash val="solid"/>
              <a:miter/>
            </a:ln>
          </p:spPr>
          <p:txBody>
            <a:bodyPr rtlCol="0" anchor="ctr"/>
            <a:lstStyle/>
            <a:p>
              <a:endParaRPr lang="fr-FR" sz="597">
                <a:solidFill>
                  <a:srgbClr val="293991"/>
                </a:solidFill>
              </a:endParaRPr>
            </a:p>
          </p:txBody>
        </p:sp>
      </p:grpSp>
      <p:pic>
        <p:nvPicPr>
          <p:cNvPr id="6" name="Image 5">
            <a:extLst>
              <a:ext uri="{FF2B5EF4-FFF2-40B4-BE49-F238E27FC236}">
                <a16:creationId xmlns:a16="http://schemas.microsoft.com/office/drawing/2014/main" id="{12DA2CFB-B2B1-35A0-D0CC-DC350514BC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4" name="Image 3" descr="Une image contenant texte&#10;&#10;Description générée automatiquement">
            <a:extLst>
              <a:ext uri="{FF2B5EF4-FFF2-40B4-BE49-F238E27FC236}">
                <a16:creationId xmlns:a16="http://schemas.microsoft.com/office/drawing/2014/main" id="{7D3C15AE-7B02-084C-2C54-0129F42EEF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559675" cy="2362398"/>
          </a:xfrm>
          <a:prstGeom prst="rect">
            <a:avLst/>
          </a:prstGeom>
        </p:spPr>
      </p:pic>
      <p:sp>
        <p:nvSpPr>
          <p:cNvPr id="5" name="Ellipse 4">
            <a:extLst>
              <a:ext uri="{FF2B5EF4-FFF2-40B4-BE49-F238E27FC236}">
                <a16:creationId xmlns:a16="http://schemas.microsoft.com/office/drawing/2014/main" id="{5A56976D-4294-260C-EFC0-37FB99A8EB2D}"/>
              </a:ext>
            </a:extLst>
          </p:cNvPr>
          <p:cNvSpPr/>
          <p:nvPr/>
        </p:nvSpPr>
        <p:spPr>
          <a:xfrm>
            <a:off x="4958867" y="194122"/>
            <a:ext cx="1991000" cy="1966865"/>
          </a:xfrm>
          <a:prstGeom prst="ellipse">
            <a:avLst/>
          </a:prstGeom>
          <a:blipFill dpi="0" rotWithShape="1">
            <a:blip r:embed="rId4">
              <a:extLst>
                <a:ext uri="{28A0092B-C50C-407E-A947-70E740481C1C}">
                  <a14:useLocalDpi xmlns:a14="http://schemas.microsoft.com/office/drawing/2010/main" val="0"/>
                </a:ext>
              </a:extLst>
            </a:blip>
            <a:srcRect/>
            <a:stretch>
              <a:fillRect l="-5288" r="-5288"/>
            </a:stretch>
          </a:blip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dirty="0"/>
          </a:p>
        </p:txBody>
      </p:sp>
    </p:spTree>
    <p:extLst>
      <p:ext uri="{BB962C8B-B14F-4D97-AF65-F5344CB8AC3E}">
        <p14:creationId xmlns:p14="http://schemas.microsoft.com/office/powerpoint/2010/main" val="822011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8D9B2-2D2F-40A2-97E2-E4156F461252}"/>
              </a:ext>
            </a:extLst>
          </p:cNvPr>
          <p:cNvSpPr>
            <a:spLocks noGrp="1"/>
          </p:cNvSpPr>
          <p:nvPr>
            <p:ph type="ctrTitle"/>
          </p:nvPr>
        </p:nvSpPr>
        <p:spPr>
          <a:xfrm>
            <a:off x="1775957" y="2170131"/>
            <a:ext cx="4007757" cy="1358622"/>
          </a:xfrm>
        </p:spPr>
        <p:txBody>
          <a:bodyPr>
            <a:normAutofit/>
          </a:bodyPr>
          <a:lstStyle/>
          <a:p>
            <a:r>
              <a:rPr lang="fr-FR" sz="3375" b="1" dirty="0">
                <a:solidFill>
                  <a:srgbClr val="18301A"/>
                </a:solidFill>
                <a:latin typeface="Arial" panose="020B0604020202020204" pitchFamily="34" charset="0"/>
                <a:cs typeface="Arial" panose="020B0604020202020204" pitchFamily="34" charset="0"/>
              </a:rPr>
              <a:t>Fanny</a:t>
            </a:r>
            <a:br>
              <a:rPr lang="fr-FR" sz="3375" b="1" dirty="0">
                <a:solidFill>
                  <a:srgbClr val="18301A"/>
                </a:solidFill>
                <a:latin typeface="Arial" panose="020B0604020202020204" pitchFamily="34" charset="0"/>
                <a:cs typeface="Arial" panose="020B0604020202020204" pitchFamily="34" charset="0"/>
              </a:rPr>
            </a:br>
            <a:r>
              <a:rPr lang="fr-FR" sz="3375" b="1" dirty="0">
                <a:solidFill>
                  <a:srgbClr val="18301A"/>
                </a:solidFill>
                <a:latin typeface="Arial" panose="020B0604020202020204" pitchFamily="34" charset="0"/>
                <a:cs typeface="Arial" panose="020B0604020202020204" pitchFamily="34" charset="0"/>
              </a:rPr>
              <a:t>CHABROL</a:t>
            </a:r>
          </a:p>
        </p:txBody>
      </p:sp>
      <p:sp>
        <p:nvSpPr>
          <p:cNvPr id="3" name="Sous-titre 2">
            <a:extLst>
              <a:ext uri="{FF2B5EF4-FFF2-40B4-BE49-F238E27FC236}">
                <a16:creationId xmlns:a16="http://schemas.microsoft.com/office/drawing/2014/main" id="{D9A4EC38-3362-463E-8D51-3E5C89020CFD}"/>
              </a:ext>
            </a:extLst>
          </p:cNvPr>
          <p:cNvSpPr>
            <a:spLocks noGrp="1"/>
          </p:cNvSpPr>
          <p:nvPr>
            <p:ph type="subTitle" idx="1"/>
          </p:nvPr>
        </p:nvSpPr>
        <p:spPr>
          <a:xfrm>
            <a:off x="909050" y="4470954"/>
            <a:ext cx="5741574" cy="4663820"/>
          </a:xfrm>
        </p:spPr>
        <p:txBody>
          <a:bodyPr>
            <a:normAutofit/>
          </a:bodyPr>
          <a:lstStyle/>
          <a:p>
            <a:pPr algn="just">
              <a:lnSpc>
                <a:spcPct val="107000"/>
              </a:lnSpc>
              <a:spcAft>
                <a:spcPts val="450"/>
              </a:spcAft>
            </a:pPr>
            <a:r>
              <a:rPr lang="fr-FR" sz="1200" b="0" i="0" dirty="0">
                <a:solidFill>
                  <a:srgbClr val="212121"/>
                </a:solidFill>
                <a:effectLst/>
                <a:latin typeface="Arial" panose="020B0604020202020204" pitchFamily="34" charset="0"/>
              </a:rPr>
              <a:t>Fanny Chabrol est </a:t>
            </a:r>
            <a:r>
              <a:rPr lang="fr-FR" sz="1200" b="0" i="0" dirty="0" err="1">
                <a:solidFill>
                  <a:srgbClr val="212121"/>
                </a:solidFill>
                <a:effectLst/>
                <a:latin typeface="Arial" panose="020B0604020202020204" pitchFamily="34" charset="0"/>
              </a:rPr>
              <a:t>socioanthropologue</a:t>
            </a:r>
            <a:r>
              <a:rPr lang="fr-FR" sz="1200" b="0" i="0" dirty="0">
                <a:solidFill>
                  <a:srgbClr val="212121"/>
                </a:solidFill>
                <a:effectLst/>
                <a:latin typeface="Arial" panose="020B0604020202020204" pitchFamily="34" charset="0"/>
              </a:rPr>
              <a:t>, chargée de recherche à l’Institut de recherche pour le développement (IRD) et au Centre Population et Développement (</a:t>
            </a:r>
            <a:r>
              <a:rPr lang="fr-FR" sz="1200" b="0" i="0" dirty="0" err="1">
                <a:solidFill>
                  <a:srgbClr val="212121"/>
                </a:solidFill>
                <a:effectLst/>
                <a:latin typeface="Arial" panose="020B0604020202020204" pitchFamily="34" charset="0"/>
              </a:rPr>
              <a:t>Ceped</a:t>
            </a:r>
            <a:r>
              <a:rPr lang="fr-FR" sz="1200" b="0" i="0" dirty="0">
                <a:solidFill>
                  <a:srgbClr val="212121"/>
                </a:solidFill>
                <a:effectLst/>
                <a:latin typeface="Arial" panose="020B0604020202020204" pitchFamily="34" charset="0"/>
              </a:rPr>
              <a:t>) et chercheuse invitée à HUMA, Institute for the </a:t>
            </a:r>
            <a:r>
              <a:rPr lang="fr-FR" sz="1200" b="0" i="0" dirty="0" err="1">
                <a:solidFill>
                  <a:srgbClr val="212121"/>
                </a:solidFill>
                <a:effectLst/>
                <a:latin typeface="Arial" panose="020B0604020202020204" pitchFamily="34" charset="0"/>
              </a:rPr>
              <a:t>Humanities</a:t>
            </a:r>
            <a:r>
              <a:rPr lang="fr-FR" sz="1200" b="0" i="0" dirty="0">
                <a:solidFill>
                  <a:srgbClr val="212121"/>
                </a:solidFill>
                <a:effectLst/>
                <a:latin typeface="Arial" panose="020B0604020202020204" pitchFamily="34" charset="0"/>
              </a:rPr>
              <a:t> in </a:t>
            </a:r>
            <a:r>
              <a:rPr lang="fr-FR" sz="1200" b="0" i="0" dirty="0" err="1">
                <a:solidFill>
                  <a:srgbClr val="212121"/>
                </a:solidFill>
                <a:effectLst/>
                <a:latin typeface="Arial" panose="020B0604020202020204" pitchFamily="34" charset="0"/>
              </a:rPr>
              <a:t>Africa</a:t>
            </a:r>
            <a:r>
              <a:rPr lang="fr-FR" sz="1200" b="0" i="0" dirty="0">
                <a:solidFill>
                  <a:srgbClr val="212121"/>
                </a:solidFill>
                <a:effectLst/>
                <a:latin typeface="Arial" panose="020B0604020202020204" pitchFamily="34" charset="0"/>
              </a:rPr>
              <a:t> à l'Université de Cape Town (UCT) en Afrique du Sud. Ses recherches portent sur les politiques de lutte contre les maladies infectieuses et l'accès aux soins pour le VIH, hépatites virales, tuberculose et Covid19. Elle s'intéresse plus particulièrement aux politiques visant à améliorer les infrastructures et la prise en charge des patients dans les hôpitaux publics en Afrique subsaharienne et dans le Sud Global. Elle vient de publier Introduction à la santé globale avec J.-P. </a:t>
            </a:r>
            <a:r>
              <a:rPr lang="fr-FR" sz="1200" b="0" i="0" dirty="0" err="1">
                <a:solidFill>
                  <a:srgbClr val="212121"/>
                </a:solidFill>
                <a:effectLst/>
                <a:latin typeface="Arial" panose="020B0604020202020204" pitchFamily="34" charset="0"/>
              </a:rPr>
              <a:t>Gaudillière</a:t>
            </a:r>
            <a:r>
              <a:rPr lang="fr-FR" sz="1200" b="0" i="0" dirty="0">
                <a:solidFill>
                  <a:srgbClr val="212121"/>
                </a:solidFill>
                <a:effectLst/>
                <a:latin typeface="Arial" panose="020B0604020202020204" pitchFamily="34" charset="0"/>
              </a:rPr>
              <a:t> (éditions La Découverte, 2023).</a:t>
            </a:r>
            <a:endParaRPr lang="fr-FR" sz="1200" dirty="0">
              <a:solidFill>
                <a:srgbClr val="18301A"/>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Triangle rectangle 10">
            <a:extLst>
              <a:ext uri="{FF2B5EF4-FFF2-40B4-BE49-F238E27FC236}">
                <a16:creationId xmlns:a16="http://schemas.microsoft.com/office/drawing/2014/main" id="{856702C0-4A43-41DF-86EE-C85C2DEB55A2}"/>
              </a:ext>
            </a:extLst>
          </p:cNvPr>
          <p:cNvSpPr/>
          <p:nvPr/>
        </p:nvSpPr>
        <p:spPr>
          <a:xfrm flipV="1">
            <a:off x="268497" y="28665"/>
            <a:ext cx="7283240" cy="1522837"/>
          </a:xfrm>
          <a:prstGeom prst="rtTriangle">
            <a:avLst/>
          </a:prstGeom>
          <a:solidFill>
            <a:srgbClr val="F7941D"/>
          </a:solidFill>
          <a:ln>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7" name="Triangle rectangle 6">
            <a:extLst>
              <a:ext uri="{FF2B5EF4-FFF2-40B4-BE49-F238E27FC236}">
                <a16:creationId xmlns:a16="http://schemas.microsoft.com/office/drawing/2014/main" id="{B2076707-A22F-46B8-924A-7BC2F108F63F}"/>
              </a:ext>
            </a:extLst>
          </p:cNvPr>
          <p:cNvSpPr/>
          <p:nvPr/>
        </p:nvSpPr>
        <p:spPr>
          <a:xfrm flipV="1">
            <a:off x="268497" y="0"/>
            <a:ext cx="5839742" cy="1042116"/>
          </a:xfrm>
          <a:prstGeom prst="rtTriangle">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8" name="ZoneTexte 7">
            <a:extLst>
              <a:ext uri="{FF2B5EF4-FFF2-40B4-BE49-F238E27FC236}">
                <a16:creationId xmlns:a16="http://schemas.microsoft.com/office/drawing/2014/main" id="{73390343-705C-4E7F-8D18-7207F5BD1A4F}"/>
              </a:ext>
            </a:extLst>
          </p:cNvPr>
          <p:cNvSpPr txBox="1"/>
          <p:nvPr/>
        </p:nvSpPr>
        <p:spPr>
          <a:xfrm>
            <a:off x="909050" y="3697266"/>
            <a:ext cx="5741574" cy="646331"/>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Jeudi 18 avril 2024</a:t>
            </a:r>
          </a:p>
          <a:p>
            <a:r>
              <a:rPr lang="fr-FR" sz="1125" b="1" dirty="0">
                <a:solidFill>
                  <a:srgbClr val="F7A347"/>
                </a:solidFill>
                <a:latin typeface="Arial" panose="020B0604020202020204" pitchFamily="34" charset="0"/>
              </a:rPr>
              <a:t>15h00 • </a:t>
            </a:r>
            <a:r>
              <a:rPr lang="fr-FR" sz="1125" dirty="0">
                <a:solidFill>
                  <a:srgbClr val="F7A347"/>
                </a:solidFill>
                <a:latin typeface="Arial" panose="020B0604020202020204" pitchFamily="34" charset="0"/>
              </a:rPr>
              <a:t>ML19.1 – L’épidémie de Covid: vers une redéfinition du rôle de l’hôpital, au Nord et au Sud ?  </a:t>
            </a:r>
          </a:p>
        </p:txBody>
      </p:sp>
      <p:grpSp>
        <p:nvGrpSpPr>
          <p:cNvPr id="12" name="Image 4" descr="Utilisateur avec un remplissage uni">
            <a:extLst>
              <a:ext uri="{FF2B5EF4-FFF2-40B4-BE49-F238E27FC236}">
                <a16:creationId xmlns:a16="http://schemas.microsoft.com/office/drawing/2014/main" id="{E2B267FF-7D0B-4AA4-9029-55757F8A0099}"/>
              </a:ext>
            </a:extLst>
          </p:cNvPr>
          <p:cNvGrpSpPr/>
          <p:nvPr/>
        </p:nvGrpSpPr>
        <p:grpSpPr>
          <a:xfrm>
            <a:off x="1555737" y="826810"/>
            <a:ext cx="1404784" cy="1499763"/>
            <a:chOff x="2142044" y="1418914"/>
            <a:chExt cx="2497393" cy="2666245"/>
          </a:xfrm>
          <a:solidFill>
            <a:srgbClr val="293991"/>
          </a:solidFill>
        </p:grpSpPr>
        <p:sp>
          <p:nvSpPr>
            <p:cNvPr id="14" name="Forme libre : forme 13">
              <a:extLst>
                <a:ext uri="{FF2B5EF4-FFF2-40B4-BE49-F238E27FC236}">
                  <a16:creationId xmlns:a16="http://schemas.microsoft.com/office/drawing/2014/main" id="{CE509624-43FB-48D0-B80B-F0292CB3F6A3}"/>
                </a:ext>
              </a:extLst>
            </p:cNvPr>
            <p:cNvSpPr/>
            <p:nvPr/>
          </p:nvSpPr>
          <p:spPr>
            <a:xfrm>
              <a:off x="2766392" y="1418914"/>
              <a:ext cx="1248696" cy="1248706"/>
            </a:xfrm>
            <a:custGeom>
              <a:avLst/>
              <a:gdLst>
                <a:gd name="connsiteX0" fmla="*/ 1248697 w 1248696"/>
                <a:gd name="connsiteY0" fmla="*/ 624353 h 1248706"/>
                <a:gd name="connsiteX1" fmla="*/ 624348 w 1248696"/>
                <a:gd name="connsiteY1" fmla="*/ 1248707 h 1248706"/>
                <a:gd name="connsiteX2" fmla="*/ 0 w 1248696"/>
                <a:gd name="connsiteY2" fmla="*/ 624353 h 1248706"/>
                <a:gd name="connsiteX3" fmla="*/ 624348 w 1248696"/>
                <a:gd name="connsiteY3" fmla="*/ 0 h 1248706"/>
                <a:gd name="connsiteX4" fmla="*/ 1248697 w 1248696"/>
                <a:gd name="connsiteY4" fmla="*/ 624353 h 1248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696" h="1248706">
                  <a:moveTo>
                    <a:pt x="1248697" y="624353"/>
                  </a:moveTo>
                  <a:cubicBezTo>
                    <a:pt x="1248697" y="969174"/>
                    <a:pt x="969166" y="1248707"/>
                    <a:pt x="624348" y="1248707"/>
                  </a:cubicBezTo>
                  <a:cubicBezTo>
                    <a:pt x="279530" y="1248707"/>
                    <a:pt x="0" y="969174"/>
                    <a:pt x="0" y="624353"/>
                  </a:cubicBezTo>
                  <a:cubicBezTo>
                    <a:pt x="0" y="279533"/>
                    <a:pt x="279530" y="0"/>
                    <a:pt x="624348" y="0"/>
                  </a:cubicBezTo>
                  <a:cubicBezTo>
                    <a:pt x="969166" y="0"/>
                    <a:pt x="1248697" y="279533"/>
                    <a:pt x="1248697" y="624353"/>
                  </a:cubicBezTo>
                  <a:close/>
                </a:path>
              </a:pathLst>
            </a:custGeom>
            <a:grpFill/>
            <a:ln w="38993" cap="flat">
              <a:noFill/>
              <a:prstDash val="solid"/>
              <a:miter/>
            </a:ln>
          </p:spPr>
          <p:txBody>
            <a:bodyPr rtlCol="0" anchor="ctr"/>
            <a:lstStyle/>
            <a:p>
              <a:endParaRPr lang="fr-FR" sz="597">
                <a:solidFill>
                  <a:srgbClr val="293991"/>
                </a:solidFill>
              </a:endParaRPr>
            </a:p>
          </p:txBody>
        </p:sp>
        <p:sp>
          <p:nvSpPr>
            <p:cNvPr id="16" name="Forme libre : forme 15">
              <a:extLst>
                <a:ext uri="{FF2B5EF4-FFF2-40B4-BE49-F238E27FC236}">
                  <a16:creationId xmlns:a16="http://schemas.microsoft.com/office/drawing/2014/main" id="{3999C6C6-DED9-4C2C-A0CD-B6D99792439A}"/>
                </a:ext>
              </a:extLst>
            </p:cNvPr>
            <p:cNvSpPr/>
            <p:nvPr/>
          </p:nvSpPr>
          <p:spPr>
            <a:xfrm>
              <a:off x="2142044" y="2823709"/>
              <a:ext cx="2497393" cy="1248706"/>
            </a:xfrm>
            <a:custGeom>
              <a:avLst/>
              <a:gdLst>
                <a:gd name="connsiteX0" fmla="*/ 2497393 w 2497393"/>
                <a:gd name="connsiteY0" fmla="*/ 1248707 h 1248706"/>
                <a:gd name="connsiteX1" fmla="*/ 2497393 w 2497393"/>
                <a:gd name="connsiteY1" fmla="*/ 624353 h 1248706"/>
                <a:gd name="connsiteX2" fmla="*/ 2372524 w 2497393"/>
                <a:gd name="connsiteY2" fmla="*/ 374612 h 1248706"/>
                <a:gd name="connsiteX3" fmla="*/ 1763784 w 2497393"/>
                <a:gd name="connsiteY3" fmla="*/ 78044 h 1248706"/>
                <a:gd name="connsiteX4" fmla="*/ 1248697 w 2497393"/>
                <a:gd name="connsiteY4" fmla="*/ 0 h 1248706"/>
                <a:gd name="connsiteX5" fmla="*/ 733609 w 2497393"/>
                <a:gd name="connsiteY5" fmla="*/ 78044 h 1248706"/>
                <a:gd name="connsiteX6" fmla="*/ 124870 w 2497393"/>
                <a:gd name="connsiteY6" fmla="*/ 374612 h 1248706"/>
                <a:gd name="connsiteX7" fmla="*/ 0 w 2497393"/>
                <a:gd name="connsiteY7" fmla="*/ 624353 h 1248706"/>
                <a:gd name="connsiteX8" fmla="*/ 0 w 2497393"/>
                <a:gd name="connsiteY8" fmla="*/ 1248707 h 1248706"/>
                <a:gd name="connsiteX9" fmla="*/ 2497393 w 2497393"/>
                <a:gd name="connsiteY9" fmla="*/ 1248707 h 124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7393" h="1248706">
                  <a:moveTo>
                    <a:pt x="2497393" y="1248707"/>
                  </a:moveTo>
                  <a:lnTo>
                    <a:pt x="2497393" y="624353"/>
                  </a:lnTo>
                  <a:cubicBezTo>
                    <a:pt x="2497393" y="530700"/>
                    <a:pt x="2450567" y="437047"/>
                    <a:pt x="2372524" y="374612"/>
                  </a:cubicBezTo>
                  <a:cubicBezTo>
                    <a:pt x="2200828" y="234133"/>
                    <a:pt x="1982306" y="140479"/>
                    <a:pt x="1763784" y="78044"/>
                  </a:cubicBezTo>
                  <a:cubicBezTo>
                    <a:pt x="1607697" y="31218"/>
                    <a:pt x="1436001" y="0"/>
                    <a:pt x="1248697" y="0"/>
                  </a:cubicBezTo>
                  <a:cubicBezTo>
                    <a:pt x="1077001" y="0"/>
                    <a:pt x="905305" y="31218"/>
                    <a:pt x="733609" y="78044"/>
                  </a:cubicBezTo>
                  <a:cubicBezTo>
                    <a:pt x="515087" y="140479"/>
                    <a:pt x="296565" y="249741"/>
                    <a:pt x="124870" y="374612"/>
                  </a:cubicBezTo>
                  <a:cubicBezTo>
                    <a:pt x="46826" y="437047"/>
                    <a:pt x="0" y="530700"/>
                    <a:pt x="0" y="624353"/>
                  </a:cubicBezTo>
                  <a:lnTo>
                    <a:pt x="0" y="1248707"/>
                  </a:lnTo>
                  <a:lnTo>
                    <a:pt x="2497393" y="1248707"/>
                  </a:lnTo>
                  <a:close/>
                </a:path>
              </a:pathLst>
            </a:custGeom>
            <a:grpFill/>
            <a:ln w="38993" cap="flat">
              <a:noFill/>
              <a:prstDash val="solid"/>
              <a:miter/>
            </a:ln>
          </p:spPr>
          <p:txBody>
            <a:bodyPr rtlCol="0" anchor="ctr"/>
            <a:lstStyle/>
            <a:p>
              <a:endParaRPr lang="fr-FR" sz="597">
                <a:solidFill>
                  <a:srgbClr val="293991"/>
                </a:solidFill>
              </a:endParaRPr>
            </a:p>
          </p:txBody>
        </p:sp>
      </p:grpSp>
      <p:pic>
        <p:nvPicPr>
          <p:cNvPr id="4" name="Image 3">
            <a:extLst>
              <a:ext uri="{FF2B5EF4-FFF2-40B4-BE49-F238E27FC236}">
                <a16:creationId xmlns:a16="http://schemas.microsoft.com/office/drawing/2014/main" id="{6E1F8439-8CA5-A08E-0AD9-C4970912E3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8AA1FC11-A543-6D5D-325C-D85F7111E5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8665"/>
            <a:ext cx="7559675" cy="2362398"/>
          </a:xfrm>
          <a:prstGeom prst="rect">
            <a:avLst/>
          </a:prstGeom>
        </p:spPr>
      </p:pic>
      <p:sp>
        <p:nvSpPr>
          <p:cNvPr id="10" name="Ellipse 9">
            <a:extLst>
              <a:ext uri="{FF2B5EF4-FFF2-40B4-BE49-F238E27FC236}">
                <a16:creationId xmlns:a16="http://schemas.microsoft.com/office/drawing/2014/main" id="{5923172D-1E48-640A-BAEE-CFB4BC217BBD}"/>
              </a:ext>
            </a:extLst>
          </p:cNvPr>
          <p:cNvSpPr/>
          <p:nvPr/>
        </p:nvSpPr>
        <p:spPr>
          <a:xfrm>
            <a:off x="4958866" y="186975"/>
            <a:ext cx="1991000" cy="2045429"/>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Tree>
    <p:extLst>
      <p:ext uri="{BB962C8B-B14F-4D97-AF65-F5344CB8AC3E}">
        <p14:creationId xmlns:p14="http://schemas.microsoft.com/office/powerpoint/2010/main" val="2551692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C8D9B2-2D2F-40A2-97E2-E4156F461252}"/>
              </a:ext>
            </a:extLst>
          </p:cNvPr>
          <p:cNvSpPr>
            <a:spLocks noGrp="1"/>
          </p:cNvSpPr>
          <p:nvPr>
            <p:ph type="ctrTitle"/>
          </p:nvPr>
        </p:nvSpPr>
        <p:spPr>
          <a:xfrm>
            <a:off x="1819930" y="2232404"/>
            <a:ext cx="4007757" cy="1358622"/>
          </a:xfrm>
        </p:spPr>
        <p:txBody>
          <a:bodyPr>
            <a:normAutofit/>
          </a:bodyPr>
          <a:lstStyle/>
          <a:p>
            <a:r>
              <a:rPr lang="fr-FR" sz="3375" b="1" dirty="0">
                <a:solidFill>
                  <a:srgbClr val="18301A"/>
                </a:solidFill>
                <a:latin typeface="Arial" panose="020B0604020202020204" pitchFamily="34" charset="0"/>
                <a:cs typeface="Arial" panose="020B0604020202020204" pitchFamily="34" charset="0"/>
              </a:rPr>
              <a:t>Charlotte CHARPENTIER</a:t>
            </a:r>
          </a:p>
        </p:txBody>
      </p:sp>
      <p:sp>
        <p:nvSpPr>
          <p:cNvPr id="3" name="Sous-titre 2">
            <a:extLst>
              <a:ext uri="{FF2B5EF4-FFF2-40B4-BE49-F238E27FC236}">
                <a16:creationId xmlns:a16="http://schemas.microsoft.com/office/drawing/2014/main" id="{D9A4EC38-3362-463E-8D51-3E5C89020CFD}"/>
              </a:ext>
            </a:extLst>
          </p:cNvPr>
          <p:cNvSpPr>
            <a:spLocks noGrp="1"/>
          </p:cNvSpPr>
          <p:nvPr>
            <p:ph type="subTitle" idx="1"/>
          </p:nvPr>
        </p:nvSpPr>
        <p:spPr>
          <a:xfrm>
            <a:off x="1108178" y="6127499"/>
            <a:ext cx="5741574" cy="4663820"/>
          </a:xfrm>
        </p:spPr>
        <p:txBody>
          <a:bodyPr>
            <a:normAutofit/>
          </a:bodyPr>
          <a:lstStyle/>
          <a:p>
            <a:pPr algn="just">
              <a:lnSpc>
                <a:spcPct val="115000"/>
              </a:lnSpc>
              <a:spcAft>
                <a:spcPts val="563"/>
              </a:spcAft>
            </a:pPr>
            <a:r>
              <a:rPr lang="fr-FR" sz="1200" dirty="0">
                <a:solidFill>
                  <a:srgbClr val="18301A"/>
                </a:solidFill>
                <a:latin typeface="Arial" panose="020B0604020202020204" pitchFamily="34" charset="0"/>
                <a:ea typeface="Calibri" panose="020F0502020204030204" pitchFamily="34" charset="0"/>
                <a:cs typeface="Arial" panose="020B0604020202020204" pitchFamily="34" charset="0"/>
              </a:rPr>
              <a:t>Charlotte Charpentier est Professeure de Virologie à l'hôpital Bichat-Claude Bernard à Paris, France, et à l'Université de Paris. Elle est largement impliquée dans la recherche sur le VIH depuis de nombreuses années, en particulier dans les mécanismes de résistance aux antirétroviraux et dans l'épidémiologie de la résistance aux antirétroviraux, et est en charge du suivi moléculaire de l'infection à VIH (tests de charge virale et de résistance génotypique) de 5000 patients infectés par le VIH suivis à l'unité des maladies infectieuses de l'hôpital Bichat-Claude Bernard à Paris. </a:t>
            </a:r>
          </a:p>
          <a:p>
            <a:pPr algn="just">
              <a:lnSpc>
                <a:spcPct val="115000"/>
              </a:lnSpc>
              <a:spcAft>
                <a:spcPts val="563"/>
              </a:spcAft>
            </a:pPr>
            <a:r>
              <a:rPr lang="fr-FR" sz="1200" dirty="0">
                <a:solidFill>
                  <a:srgbClr val="18301A"/>
                </a:solidFill>
                <a:latin typeface="Arial" panose="020B0604020202020204" pitchFamily="34" charset="0"/>
                <a:ea typeface="Calibri" panose="020F0502020204030204" pitchFamily="34" charset="0"/>
                <a:cs typeface="Arial" panose="020B0604020202020204" pitchFamily="34" charset="0"/>
              </a:rPr>
              <a:t>Elle est membre du conseil scientifique de la Cohorte VIH-2 de l’ANRS | MIE. Elle est membre du bureau du groupe pour l’élaboration des algorithmes de résistance de l’ANRS | MIE et du groupe IAS (International AIDS Society) -USA Mutations HIV Drug Resistance Mutations. </a:t>
            </a:r>
          </a:p>
          <a:p>
            <a:pPr algn="just">
              <a:lnSpc>
                <a:spcPct val="115000"/>
              </a:lnSpc>
              <a:spcAft>
                <a:spcPts val="563"/>
              </a:spcAft>
            </a:pPr>
            <a:r>
              <a:rPr lang="fr-FR" sz="1200" dirty="0">
                <a:solidFill>
                  <a:srgbClr val="18301A"/>
                </a:solidFill>
                <a:latin typeface="Arial" panose="020B0604020202020204" pitchFamily="34" charset="0"/>
                <a:ea typeface="Calibri" panose="020F0502020204030204" pitchFamily="34" charset="0"/>
                <a:cs typeface="Arial" panose="020B0604020202020204" pitchFamily="34" charset="0"/>
              </a:rPr>
              <a:t>Elle est également impliquée dans la recherche sur l'infection au Papillomavirus, en particulier en ce qui concerne l'épidémiologie des populations clés des pays à ressources limitées. Elle fait partie du groupe de recherche interdisciplinaire sur l’HPV mis en place par l’INSERM et de l’AC </a:t>
            </a:r>
            <a:r>
              <a:rPr lang="fr-FR" sz="1200" dirty="0">
                <a:solidFill>
                  <a:srgbClr val="18301A"/>
                </a:solidFill>
                <a:latin typeface="Segoe UI" panose="020B0502040204020203" pitchFamily="34" charset="0"/>
                <a:ea typeface="Calibri" panose="020F0502020204030204" pitchFamily="34" charset="0"/>
              </a:rPr>
              <a:t>HPV de l’ANRS | MIE.</a:t>
            </a:r>
            <a:endParaRPr lang="fr-FR" sz="1200" dirty="0">
              <a:solidFill>
                <a:srgbClr val="18301A"/>
              </a:solidFill>
            </a:endParaRPr>
          </a:p>
        </p:txBody>
      </p:sp>
      <p:sp>
        <p:nvSpPr>
          <p:cNvPr id="11" name="Triangle rectangle 10">
            <a:extLst>
              <a:ext uri="{FF2B5EF4-FFF2-40B4-BE49-F238E27FC236}">
                <a16:creationId xmlns:a16="http://schemas.microsoft.com/office/drawing/2014/main" id="{856702C0-4A43-41DF-86EE-C85C2DEB55A2}"/>
              </a:ext>
            </a:extLst>
          </p:cNvPr>
          <p:cNvSpPr/>
          <p:nvPr/>
        </p:nvSpPr>
        <p:spPr>
          <a:xfrm flipV="1">
            <a:off x="268497" y="28665"/>
            <a:ext cx="7283240" cy="1522837"/>
          </a:xfrm>
          <a:prstGeom prst="rtTriangle">
            <a:avLst/>
          </a:prstGeom>
          <a:solidFill>
            <a:srgbClr val="F7941D"/>
          </a:solidFill>
          <a:ln>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7" name="Triangle rectangle 6">
            <a:extLst>
              <a:ext uri="{FF2B5EF4-FFF2-40B4-BE49-F238E27FC236}">
                <a16:creationId xmlns:a16="http://schemas.microsoft.com/office/drawing/2014/main" id="{B2076707-A22F-46B8-924A-7BC2F108F63F}"/>
              </a:ext>
            </a:extLst>
          </p:cNvPr>
          <p:cNvSpPr/>
          <p:nvPr/>
        </p:nvSpPr>
        <p:spPr>
          <a:xfrm flipV="1">
            <a:off x="268497" y="0"/>
            <a:ext cx="5839742" cy="1042116"/>
          </a:xfrm>
          <a:prstGeom prst="rtTriangle">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8" name="ZoneTexte 7">
            <a:extLst>
              <a:ext uri="{FF2B5EF4-FFF2-40B4-BE49-F238E27FC236}">
                <a16:creationId xmlns:a16="http://schemas.microsoft.com/office/drawing/2014/main" id="{73390343-705C-4E7F-8D18-7207F5BD1A4F}"/>
              </a:ext>
            </a:extLst>
          </p:cNvPr>
          <p:cNvSpPr txBox="1"/>
          <p:nvPr/>
        </p:nvSpPr>
        <p:spPr>
          <a:xfrm>
            <a:off x="1108178" y="4823463"/>
            <a:ext cx="5741574" cy="854080"/>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Mercredi 17 avril 2024</a:t>
            </a:r>
          </a:p>
          <a:p>
            <a:r>
              <a:rPr lang="fr-FR" sz="1125" b="1" dirty="0">
                <a:solidFill>
                  <a:srgbClr val="F7A347"/>
                </a:solidFill>
                <a:latin typeface="Arial" panose="020B0604020202020204" pitchFamily="34" charset="0"/>
              </a:rPr>
              <a:t>09h30 • </a:t>
            </a:r>
            <a:r>
              <a:rPr lang="fr-FR" sz="1125" dirty="0">
                <a:solidFill>
                  <a:srgbClr val="F7A347"/>
                </a:solidFill>
                <a:latin typeface="Arial" panose="020B0604020202020204" pitchFamily="34" charset="0"/>
              </a:rPr>
              <a:t>Session Plénière 1 - Réservoirs viraux humains : du VIH aux maladies émergentes </a:t>
            </a:r>
            <a:endParaRPr lang="fr-FR" sz="1125" dirty="0">
              <a:solidFill>
                <a:srgbClr val="F7A347"/>
              </a:solidFill>
              <a:latin typeface="Arial" panose="020B0604020202020204" pitchFamily="34" charset="0"/>
              <a:cs typeface="Arial" panose="020B0604020202020204" pitchFamily="34" charset="0"/>
            </a:endParaRPr>
          </a:p>
          <a:p>
            <a:endParaRPr lang="fr-FR" sz="1350" b="1" dirty="0">
              <a:solidFill>
                <a:srgbClr val="F7A347"/>
              </a:solidFill>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B8944C1B-D763-9EAE-7AC0-5D006219B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9EAEEAF7-9135-8711-B5AF-51146E4EF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46"/>
            <a:ext cx="7559675" cy="2362398"/>
          </a:xfrm>
          <a:prstGeom prst="rect">
            <a:avLst/>
          </a:prstGeom>
        </p:spPr>
      </p:pic>
      <p:sp>
        <p:nvSpPr>
          <p:cNvPr id="9" name="Ellipse 8">
            <a:extLst>
              <a:ext uri="{FF2B5EF4-FFF2-40B4-BE49-F238E27FC236}">
                <a16:creationId xmlns:a16="http://schemas.microsoft.com/office/drawing/2014/main" id="{AEF653CA-9453-412F-7644-EE13441E934F}"/>
              </a:ext>
            </a:extLst>
          </p:cNvPr>
          <p:cNvSpPr/>
          <p:nvPr/>
        </p:nvSpPr>
        <p:spPr>
          <a:xfrm>
            <a:off x="4958866" y="186975"/>
            <a:ext cx="1991000" cy="2045429"/>
          </a:xfrm>
          <a:prstGeom prst="ellipse">
            <a:avLst/>
          </a:prstGeom>
          <a:no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pic>
        <p:nvPicPr>
          <p:cNvPr id="5" name="Image 4">
            <a:extLst>
              <a:ext uri="{FF2B5EF4-FFF2-40B4-BE49-F238E27FC236}">
                <a16:creationId xmlns:a16="http://schemas.microsoft.com/office/drawing/2014/main" id="{08F4D236-E41A-45DD-95FD-66745A67DEC5}"/>
              </a:ext>
            </a:extLst>
          </p:cNvPr>
          <p:cNvPicPr>
            <a:picLocks noChangeAspect="1"/>
          </p:cNvPicPr>
          <p:nvPr/>
        </p:nvPicPr>
        <p:blipFill rotWithShape="1">
          <a:blip r:embed="rId4">
            <a:extLst>
              <a:ext uri="{28A0092B-C50C-407E-A947-70E740481C1C}">
                <a14:useLocalDpi xmlns:a14="http://schemas.microsoft.com/office/drawing/2010/main" val="0"/>
              </a:ext>
            </a:extLst>
          </a:blip>
          <a:srcRect t="-565" r="-569" b="5"/>
          <a:stretch/>
        </p:blipFill>
        <p:spPr>
          <a:xfrm>
            <a:off x="4900778" y="170132"/>
            <a:ext cx="2107176" cy="2097120"/>
          </a:xfrm>
          <a:prstGeom prst="ellipse">
            <a:avLst/>
          </a:prstGeom>
          <a:ln>
            <a:noFill/>
          </a:ln>
          <a:effectLst>
            <a:softEdge rad="112500"/>
          </a:effectLst>
        </p:spPr>
      </p:pic>
      <p:sp>
        <p:nvSpPr>
          <p:cNvPr id="10" name="ZoneTexte 9">
            <a:extLst>
              <a:ext uri="{FF2B5EF4-FFF2-40B4-BE49-F238E27FC236}">
                <a16:creationId xmlns:a16="http://schemas.microsoft.com/office/drawing/2014/main" id="{8B10C713-655D-E389-F37D-1EE1A0860840}"/>
              </a:ext>
            </a:extLst>
          </p:cNvPr>
          <p:cNvSpPr txBox="1"/>
          <p:nvPr/>
        </p:nvSpPr>
        <p:spPr>
          <a:xfrm>
            <a:off x="1108178" y="4160190"/>
            <a:ext cx="5741574" cy="473206"/>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Mardi 16 avril 2024</a:t>
            </a:r>
          </a:p>
          <a:p>
            <a:r>
              <a:rPr lang="fr-FR" sz="1125" b="1" dirty="0">
                <a:solidFill>
                  <a:srgbClr val="F7A347"/>
                </a:solidFill>
                <a:latin typeface="Arial" panose="020B0604020202020204" pitchFamily="34" charset="0"/>
              </a:rPr>
              <a:t>09h30 • </a:t>
            </a:r>
            <a:r>
              <a:rPr lang="fr-FR" sz="1125" dirty="0">
                <a:solidFill>
                  <a:srgbClr val="F7A347"/>
                </a:solidFill>
                <a:latin typeface="Arial" panose="020B0604020202020204" pitchFamily="34" charset="0"/>
              </a:rPr>
              <a:t>Modération Cours clinique – 1</a:t>
            </a:r>
            <a:r>
              <a:rPr lang="fr-FR" sz="1125" baseline="30000" dirty="0">
                <a:solidFill>
                  <a:srgbClr val="F7A347"/>
                </a:solidFill>
                <a:latin typeface="Arial" panose="020B0604020202020204" pitchFamily="34" charset="0"/>
              </a:rPr>
              <a:t>er</a:t>
            </a:r>
            <a:r>
              <a:rPr lang="fr-FR" sz="1125" dirty="0">
                <a:solidFill>
                  <a:srgbClr val="F7A347"/>
                </a:solidFill>
                <a:latin typeface="Arial" panose="020B0604020202020204" pitchFamily="34" charset="0"/>
              </a:rPr>
              <a:t> cas clinique : R à DTG</a:t>
            </a:r>
            <a:endParaRPr lang="fr-FR" sz="1350" b="1" dirty="0">
              <a:solidFill>
                <a:srgbClr val="F7A347"/>
              </a:solidFill>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023C278D-4885-F0CC-455D-D47193FD1496}"/>
              </a:ext>
            </a:extLst>
          </p:cNvPr>
          <p:cNvSpPr txBox="1"/>
          <p:nvPr/>
        </p:nvSpPr>
        <p:spPr>
          <a:xfrm>
            <a:off x="1108178" y="5523000"/>
            <a:ext cx="5741574" cy="473206"/>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Mercredi 17 avril 2024</a:t>
            </a:r>
          </a:p>
          <a:p>
            <a:r>
              <a:rPr lang="fr-FR" sz="1125" b="1" dirty="0">
                <a:solidFill>
                  <a:srgbClr val="F7A347"/>
                </a:solidFill>
                <a:latin typeface="Arial" panose="020B0604020202020204" pitchFamily="34" charset="0"/>
              </a:rPr>
              <a:t>09h30 • </a:t>
            </a:r>
            <a:r>
              <a:rPr lang="fr-FR" sz="1125" dirty="0">
                <a:solidFill>
                  <a:srgbClr val="F7A347"/>
                </a:solidFill>
                <a:latin typeface="Arial" panose="020B0604020202020204" pitchFamily="34" charset="0"/>
              </a:rPr>
              <a:t>Modération SP01 – Santé sexuelle 1 – HPV (femmes)</a:t>
            </a:r>
            <a:endParaRPr lang="fr-FR" sz="1350" dirty="0">
              <a:solidFill>
                <a:srgbClr val="F7A34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1157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D9C3E-94D8-3A85-68DE-B996EE2F3A2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146B365-E593-5D99-0DCF-4CC2F7669B85}"/>
              </a:ext>
            </a:extLst>
          </p:cNvPr>
          <p:cNvSpPr>
            <a:spLocks noGrp="1"/>
          </p:cNvSpPr>
          <p:nvPr>
            <p:ph type="ctrTitle"/>
          </p:nvPr>
        </p:nvSpPr>
        <p:spPr>
          <a:xfrm>
            <a:off x="1819930" y="2232404"/>
            <a:ext cx="4007757" cy="1358622"/>
          </a:xfrm>
        </p:spPr>
        <p:txBody>
          <a:bodyPr>
            <a:normAutofit/>
          </a:bodyPr>
          <a:lstStyle/>
          <a:p>
            <a:r>
              <a:rPr lang="fr-FR" sz="3375" b="1" dirty="0">
                <a:solidFill>
                  <a:srgbClr val="18301A"/>
                </a:solidFill>
                <a:latin typeface="Arial" panose="020B0604020202020204" pitchFamily="34" charset="0"/>
                <a:cs typeface="Arial" panose="020B0604020202020204" pitchFamily="34" charset="0"/>
              </a:rPr>
              <a:t>Mamadou</a:t>
            </a:r>
            <a:br>
              <a:rPr lang="fr-FR" sz="3375" b="1" dirty="0">
                <a:solidFill>
                  <a:srgbClr val="18301A"/>
                </a:solidFill>
                <a:latin typeface="Arial" panose="020B0604020202020204" pitchFamily="34" charset="0"/>
                <a:cs typeface="Arial" panose="020B0604020202020204" pitchFamily="34" charset="0"/>
              </a:rPr>
            </a:br>
            <a:r>
              <a:rPr lang="fr-FR" sz="3375" b="1" dirty="0">
                <a:solidFill>
                  <a:srgbClr val="18301A"/>
                </a:solidFill>
                <a:latin typeface="Arial" panose="020B0604020202020204" pitchFamily="34" charset="0"/>
                <a:cs typeface="Arial" panose="020B0604020202020204" pitchFamily="34" charset="0"/>
              </a:rPr>
              <a:t>COUME</a:t>
            </a:r>
          </a:p>
        </p:txBody>
      </p:sp>
      <p:sp>
        <p:nvSpPr>
          <p:cNvPr id="3" name="Sous-titre 2">
            <a:extLst>
              <a:ext uri="{FF2B5EF4-FFF2-40B4-BE49-F238E27FC236}">
                <a16:creationId xmlns:a16="http://schemas.microsoft.com/office/drawing/2014/main" id="{0081DB7F-3580-09EB-B0D8-457AFBE1F0AB}"/>
              </a:ext>
            </a:extLst>
          </p:cNvPr>
          <p:cNvSpPr>
            <a:spLocks noGrp="1"/>
          </p:cNvSpPr>
          <p:nvPr>
            <p:ph type="subTitle" idx="1"/>
          </p:nvPr>
        </p:nvSpPr>
        <p:spPr>
          <a:xfrm>
            <a:off x="955778" y="5075421"/>
            <a:ext cx="5741574" cy="4663820"/>
          </a:xfrm>
        </p:spPr>
        <p:txBody>
          <a:bodyPr>
            <a:normAutofit/>
          </a:bodyPr>
          <a:lstStyle/>
          <a:p>
            <a:pPr algn="just"/>
            <a:r>
              <a:rPr lang="fr-SN" sz="1200" dirty="0">
                <a:effectLst/>
                <a:latin typeface="Arial" panose="020B0604020202020204" pitchFamily="34" charset="0"/>
                <a:ea typeface="Times New Roman" panose="02020603050405020304" pitchFamily="18" charset="0"/>
                <a:cs typeface="Arial" panose="020B0604020202020204" pitchFamily="34" charset="0"/>
              </a:rPr>
              <a:t>Dr Mamadou COUME est Professeur Titulaire de gériatre à la Faculté de Médecine de L’Université Cheikh Anta DIOP de Dakar. Il a été le premier maître de conférences agrégé en gériatrie dans l’espace CAMES 2014. </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SN" sz="1200" dirty="0">
                <a:effectLst/>
                <a:latin typeface="Arial" panose="020B0604020202020204" pitchFamily="34" charset="0"/>
                <a:ea typeface="Times New Roman" panose="02020603050405020304" pitchFamily="18" charset="0"/>
                <a:cs typeface="Arial" panose="020B0604020202020204" pitchFamily="34" charset="0"/>
              </a:rPr>
              <a:t>Il est le Président de la Société Ouest Africaine de Gériatrie Gérontologie et membre de la Société Française de Gériatrie Gérontologie   .</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SN" sz="1200" dirty="0">
                <a:effectLst/>
                <a:latin typeface="Arial" panose="020B0604020202020204" pitchFamily="34" charset="0"/>
                <a:ea typeface="Times New Roman" panose="02020603050405020304" pitchFamily="18" charset="0"/>
                <a:cs typeface="Arial" panose="020B0604020202020204" pitchFamily="34" charset="0"/>
              </a:rPr>
              <a:t>Après avoir occupé les fonctions de médecin chef des services de santé de l’Institution de Prévoyance Retraire du Sénégal de 1994 à 2015, Il est actuellement Chef du service de gériatrie du Centre Hospitalier National Universitaire de FANN depuis 2015.</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pPr algn="just"/>
            <a:r>
              <a:rPr lang="fr-SN" sz="1200" dirty="0">
                <a:effectLst/>
                <a:latin typeface="Arial" panose="020B0604020202020204" pitchFamily="34" charset="0"/>
                <a:ea typeface="Times New Roman" panose="02020603050405020304" pitchFamily="18" charset="0"/>
                <a:cs typeface="Arial" panose="020B0604020202020204" pitchFamily="34" charset="0"/>
              </a:rPr>
              <a:t>Il est Officier de l’ordre national de mérite de la république du Sénégal.</a:t>
            </a:r>
            <a:endParaRPr lang="fr-FR" sz="1200" dirty="0">
              <a:effectLst/>
              <a:latin typeface="Arial" panose="020B0604020202020204" pitchFamily="34" charset="0"/>
              <a:ea typeface="Times New Roman" panose="02020603050405020304" pitchFamily="18" charset="0"/>
              <a:cs typeface="Arial" panose="020B0604020202020204" pitchFamily="34" charset="0"/>
            </a:endParaRPr>
          </a:p>
          <a:p>
            <a:r>
              <a:rPr lang="fr-SN" sz="1800" dirty="0">
                <a:effectLst/>
                <a:latin typeface="Arial" panose="020B0604020202020204" pitchFamily="34" charset="0"/>
                <a:ea typeface="Times New Roman" panose="02020603050405020304" pitchFamily="18" charset="0"/>
                <a:cs typeface="Arial" panose="020B0604020202020204" pitchFamily="34" charset="0"/>
              </a:rPr>
              <a:t> </a:t>
            </a:r>
            <a:endParaRPr lang="fr-FR" sz="1800" dirty="0">
              <a:effectLst/>
              <a:latin typeface="Arial" panose="020B0604020202020204" pitchFamily="34" charset="0"/>
              <a:ea typeface="Times New Roman" panose="02020603050405020304" pitchFamily="18" charset="0"/>
              <a:cs typeface="Arial" panose="020B0604020202020204" pitchFamily="34" charset="0"/>
            </a:endParaRPr>
          </a:p>
          <a:p>
            <a:pPr algn="l">
              <a:lnSpc>
                <a:spcPct val="115000"/>
              </a:lnSpc>
              <a:spcAft>
                <a:spcPts val="563"/>
              </a:spcAft>
            </a:pPr>
            <a:endParaRPr lang="fr-FR" sz="1200" dirty="0">
              <a:solidFill>
                <a:srgbClr val="18301A"/>
              </a:solidFill>
            </a:endParaRPr>
          </a:p>
        </p:txBody>
      </p:sp>
      <p:sp>
        <p:nvSpPr>
          <p:cNvPr id="11" name="Triangle rectangle 10">
            <a:extLst>
              <a:ext uri="{FF2B5EF4-FFF2-40B4-BE49-F238E27FC236}">
                <a16:creationId xmlns:a16="http://schemas.microsoft.com/office/drawing/2014/main" id="{2A821346-A38C-65E4-C62F-FA500B3FA58F}"/>
              </a:ext>
            </a:extLst>
          </p:cNvPr>
          <p:cNvSpPr/>
          <p:nvPr/>
        </p:nvSpPr>
        <p:spPr>
          <a:xfrm flipV="1">
            <a:off x="268497" y="28665"/>
            <a:ext cx="7283240" cy="1522837"/>
          </a:xfrm>
          <a:prstGeom prst="rtTriangle">
            <a:avLst/>
          </a:prstGeom>
          <a:solidFill>
            <a:srgbClr val="F7941D"/>
          </a:solidFill>
          <a:ln>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7" name="Triangle rectangle 6">
            <a:extLst>
              <a:ext uri="{FF2B5EF4-FFF2-40B4-BE49-F238E27FC236}">
                <a16:creationId xmlns:a16="http://schemas.microsoft.com/office/drawing/2014/main" id="{15603261-605D-EB80-F4F9-3B611B8B4DC3}"/>
              </a:ext>
            </a:extLst>
          </p:cNvPr>
          <p:cNvSpPr/>
          <p:nvPr/>
        </p:nvSpPr>
        <p:spPr>
          <a:xfrm flipV="1">
            <a:off x="268497" y="0"/>
            <a:ext cx="5839742" cy="1042116"/>
          </a:xfrm>
          <a:prstGeom prst="rtTriangle">
            <a:avLst/>
          </a:prstGeom>
          <a:solidFill>
            <a:srgbClr val="00ADEE"/>
          </a:solidFill>
          <a:ln>
            <a:solidFill>
              <a:srgbClr val="00AD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a:p>
        </p:txBody>
      </p:sp>
      <p:sp>
        <p:nvSpPr>
          <p:cNvPr id="8" name="ZoneTexte 7">
            <a:extLst>
              <a:ext uri="{FF2B5EF4-FFF2-40B4-BE49-F238E27FC236}">
                <a16:creationId xmlns:a16="http://schemas.microsoft.com/office/drawing/2014/main" id="{2D417927-A683-5E4A-098C-9D0A54B2BCF5}"/>
              </a:ext>
            </a:extLst>
          </p:cNvPr>
          <p:cNvSpPr txBox="1"/>
          <p:nvPr/>
        </p:nvSpPr>
        <p:spPr>
          <a:xfrm>
            <a:off x="955778" y="4007790"/>
            <a:ext cx="5741574" cy="680956"/>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Jeudi 18 avril 2024</a:t>
            </a:r>
          </a:p>
          <a:p>
            <a:r>
              <a:rPr lang="fr-FR" sz="1125" b="1" dirty="0">
                <a:solidFill>
                  <a:srgbClr val="F7A347"/>
                </a:solidFill>
                <a:latin typeface="Arial" panose="020B0604020202020204" pitchFamily="34" charset="0"/>
              </a:rPr>
              <a:t>15h00 • </a:t>
            </a:r>
            <a:r>
              <a:rPr lang="fr-FR" sz="1125" dirty="0">
                <a:solidFill>
                  <a:srgbClr val="F7A347"/>
                </a:solidFill>
                <a:latin typeface="Arial" panose="020B0604020202020204" pitchFamily="34" charset="0"/>
              </a:rPr>
              <a:t>ML16.1 – Vieillir avec le VIH : un défi émergent </a:t>
            </a:r>
            <a:endParaRPr lang="fr-FR" sz="1125" dirty="0">
              <a:solidFill>
                <a:srgbClr val="F7A347"/>
              </a:solidFill>
              <a:latin typeface="Arial" panose="020B0604020202020204" pitchFamily="34" charset="0"/>
              <a:cs typeface="Arial" panose="020B0604020202020204" pitchFamily="34" charset="0"/>
            </a:endParaRPr>
          </a:p>
          <a:p>
            <a:endParaRPr lang="fr-FR" sz="1350" b="1" dirty="0">
              <a:solidFill>
                <a:srgbClr val="F7A347"/>
              </a:solidFill>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76A589B5-6AA6-915E-DABC-1EB13A9017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239" y="9750350"/>
            <a:ext cx="1178227" cy="674669"/>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8089B43D-7FC9-35B4-1E0C-B34AB65D8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146"/>
            <a:ext cx="7559675" cy="2362398"/>
          </a:xfrm>
          <a:prstGeom prst="rect">
            <a:avLst/>
          </a:prstGeom>
        </p:spPr>
      </p:pic>
      <p:sp>
        <p:nvSpPr>
          <p:cNvPr id="9" name="Ellipse 8">
            <a:extLst>
              <a:ext uri="{FF2B5EF4-FFF2-40B4-BE49-F238E27FC236}">
                <a16:creationId xmlns:a16="http://schemas.microsoft.com/office/drawing/2014/main" id="{9757D531-231B-FBC7-E6CC-D9A8CE6A3479}"/>
              </a:ext>
            </a:extLst>
          </p:cNvPr>
          <p:cNvSpPr/>
          <p:nvPr/>
        </p:nvSpPr>
        <p:spPr>
          <a:xfrm>
            <a:off x="4958866" y="186975"/>
            <a:ext cx="1991000" cy="2045429"/>
          </a:xfrm>
          <a:prstGeom prst="ellipse">
            <a:avLst/>
          </a:prstGeom>
          <a:blipFill dpi="0" rotWithShape="1">
            <a:blip r:embed="rId4">
              <a:extLst>
                <a:ext uri="{28A0092B-C50C-407E-A947-70E740481C1C}">
                  <a14:useLocalDpi xmlns:a14="http://schemas.microsoft.com/office/drawing/2010/main" val="0"/>
                </a:ext>
              </a:extLst>
            </a:blip>
            <a:srcRect/>
            <a:stretch>
              <a:fillRect l="-5086" r="-5086"/>
            </a:stretch>
          </a:blipFill>
          <a:ln w="28575">
            <a:solidFill>
              <a:srgbClr val="F7A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597" dirty="0"/>
          </a:p>
        </p:txBody>
      </p:sp>
      <p:sp>
        <p:nvSpPr>
          <p:cNvPr id="10" name="ZoneTexte 9">
            <a:extLst>
              <a:ext uri="{FF2B5EF4-FFF2-40B4-BE49-F238E27FC236}">
                <a16:creationId xmlns:a16="http://schemas.microsoft.com/office/drawing/2014/main" id="{F846E3FE-1124-B094-CBD9-9164007AF1DE}"/>
              </a:ext>
            </a:extLst>
          </p:cNvPr>
          <p:cNvSpPr txBox="1"/>
          <p:nvPr/>
        </p:nvSpPr>
        <p:spPr>
          <a:xfrm>
            <a:off x="955778" y="4530459"/>
            <a:ext cx="5741574" cy="680956"/>
          </a:xfrm>
          <a:prstGeom prst="rect">
            <a:avLst/>
          </a:prstGeom>
          <a:noFill/>
        </p:spPr>
        <p:txBody>
          <a:bodyPr wrap="square" rtlCol="0">
            <a:spAutoFit/>
          </a:bodyPr>
          <a:lstStyle/>
          <a:p>
            <a:r>
              <a:rPr lang="fr-FR" sz="1350" b="1" dirty="0">
                <a:solidFill>
                  <a:srgbClr val="F7A347"/>
                </a:solidFill>
                <a:latin typeface="Arial" panose="020B0604020202020204" pitchFamily="34" charset="0"/>
                <a:cs typeface="Arial" panose="020B0604020202020204" pitchFamily="34" charset="0"/>
              </a:rPr>
              <a:t>Vendredi 19 avril 2024</a:t>
            </a:r>
          </a:p>
          <a:p>
            <a:r>
              <a:rPr lang="fr-FR" sz="1125" b="1" dirty="0">
                <a:solidFill>
                  <a:srgbClr val="F7A347"/>
                </a:solidFill>
                <a:latin typeface="Arial" panose="020B0604020202020204" pitchFamily="34" charset="0"/>
              </a:rPr>
              <a:t>11h30 • </a:t>
            </a:r>
            <a:r>
              <a:rPr lang="fr-FR" sz="1125" dirty="0">
                <a:solidFill>
                  <a:srgbClr val="F7A347"/>
                </a:solidFill>
                <a:latin typeface="Arial" panose="020B0604020202020204" pitchFamily="34" charset="0"/>
              </a:rPr>
              <a:t>Session Plénière 3 – Vieillissement et comorbidités </a:t>
            </a:r>
            <a:endParaRPr lang="fr-FR" sz="1125" dirty="0">
              <a:solidFill>
                <a:srgbClr val="F7A347"/>
              </a:solidFill>
              <a:latin typeface="Arial" panose="020B0604020202020204" pitchFamily="34" charset="0"/>
              <a:cs typeface="Arial" panose="020B0604020202020204" pitchFamily="34" charset="0"/>
            </a:endParaRPr>
          </a:p>
          <a:p>
            <a:endParaRPr lang="fr-FR" sz="1350" b="1" dirty="0">
              <a:solidFill>
                <a:srgbClr val="F7A34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0761120"/>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4015</TotalTime>
  <Words>8371</Words>
  <Application>Microsoft Office PowerPoint</Application>
  <PresentationFormat>Personnalisé</PresentationFormat>
  <Paragraphs>378</Paragraphs>
  <Slides>47</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47</vt:i4>
      </vt:variant>
    </vt:vector>
  </HeadingPairs>
  <TitlesOfParts>
    <vt:vector size="54" baseType="lpstr">
      <vt:lpstr>Arial</vt:lpstr>
      <vt:lpstr>Calibri</vt:lpstr>
      <vt:lpstr>Calibri Light</vt:lpstr>
      <vt:lpstr>Segoe UI</vt:lpstr>
      <vt:lpstr>Times New Roman</vt:lpstr>
      <vt:lpstr>Wingdings</vt:lpstr>
      <vt:lpstr>Thème Office</vt:lpstr>
      <vt:lpstr>PROFIL DES  ORATEURS  &amp; INTERVENANTS</vt:lpstr>
      <vt:lpstr>Sommaire</vt:lpstr>
      <vt:lpstr>Steve  AHUKA-MUNDEKE</vt:lpstr>
      <vt:lpstr>Gilles  BRÜCKER</vt:lpstr>
      <vt:lpstr>Alexandra  CALMY</vt:lpstr>
      <vt:lpstr>Séverine CARILLON</vt:lpstr>
      <vt:lpstr>Fanny CHABROL</vt:lpstr>
      <vt:lpstr>Charlotte CHARPENTIER</vt:lpstr>
      <vt:lpstr>Mamadou COUME</vt:lpstr>
      <vt:lpstr>Eric DELAPORTE</vt:lpstr>
      <vt:lpstr>Constance DELAUGERRE</vt:lpstr>
      <vt:lpstr>Aminata DIACK</vt:lpstr>
      <vt:lpstr>Halimatou  DIOP</vt:lpstr>
      <vt:lpstr>Eric D’ORTENZIO</vt:lpstr>
      <vt:lpstr>Didier KOUMAVI EKOUEVI</vt:lpstr>
      <vt:lpstr>Marie-José  ESSI</vt:lpstr>
      <vt:lpstr>Joseph  FOKAM</vt:lpstr>
      <vt:lpstr>Pierre  FRANGE</vt:lpstr>
      <vt:lpstr>Christine KATLAMA</vt:lpstr>
      <vt:lpstr>Deborah KONOPNICKI</vt:lpstr>
      <vt:lpstr>Charles  KOUANFACK</vt:lpstr>
      <vt:lpstr>Mathurin  KOWO</vt:lpstr>
      <vt:lpstr>Gabrièle LABORDE-BALEN</vt:lpstr>
      <vt:lpstr>Karine  LACOMBE</vt:lpstr>
      <vt:lpstr>Vincent  LECLERCQ</vt:lpstr>
      <vt:lpstr>Frédéric  LE GAL</vt:lpstr>
      <vt:lpstr>Jean-Daniel LELIEVRE</vt:lpstr>
      <vt:lpstr>Françoise  LINARD</vt:lpstr>
      <vt:lpstr>Charlotte MARTIN</vt:lpstr>
      <vt:lpstr>Liliane Claudine MFEUKEU KUATE</vt:lpstr>
      <vt:lpstr>Mireille  MPOUDI ETAME</vt:lpstr>
      <vt:lpstr>Anne Esther  NJOM NLEND</vt:lpstr>
      <vt:lpstr>Antoine  NKUBA</vt:lpstr>
      <vt:lpstr>Lesi OLUFUNMILAYO</vt:lpstr>
      <vt:lpstr>Romain  PALICH</vt:lpstr>
      <vt:lpstr>Mathilde PERRAY</vt:lpstr>
      <vt:lpstr>Andrainolo RAVALIHASY</vt:lpstr>
      <vt:lpstr>Mounerou  SALOU</vt:lpstr>
      <vt:lpstr>Olivier  SEGERAL</vt:lpstr>
      <vt:lpstr>Claire  TANTET</vt:lpstr>
      <vt:lpstr>Pierre-Marie TEBEU</vt:lpstr>
      <vt:lpstr>Mathurin TEJIOKEM</vt:lpstr>
      <vt:lpstr>Abdoulaye  TOURE</vt:lpstr>
      <vt:lpstr>Roland  TUBIANA</vt:lpstr>
      <vt:lpstr>Nguissali  TURPIN</vt:lpstr>
      <vt:lpstr>Gilles  WANDELER</vt:lpstr>
      <vt:lpstr>Serge  YOTTA DOUOMONG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Amal BEN MOUSSA</dc:title>
  <dc:creator>Leila NALLET</dc:creator>
  <cp:lastModifiedBy>Martin GIRERD</cp:lastModifiedBy>
  <cp:revision>115</cp:revision>
  <cp:lastPrinted>2022-04-01T14:00:47Z</cp:lastPrinted>
  <dcterms:created xsi:type="dcterms:W3CDTF">2022-01-21T10:55:54Z</dcterms:created>
  <dcterms:modified xsi:type="dcterms:W3CDTF">2024-04-12T14:00:28Z</dcterms:modified>
</cp:coreProperties>
</file>